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96" r:id="rId1"/>
  </p:sldMasterIdLst>
  <p:notesMasterIdLst>
    <p:notesMasterId r:id="rId28"/>
  </p:notesMasterIdLst>
  <p:sldIdLst>
    <p:sldId id="257" r:id="rId2"/>
    <p:sldId id="258" r:id="rId3"/>
    <p:sldId id="283" r:id="rId4"/>
    <p:sldId id="259" r:id="rId5"/>
    <p:sldId id="260" r:id="rId6"/>
    <p:sldId id="284" r:id="rId7"/>
    <p:sldId id="285" r:id="rId8"/>
    <p:sldId id="262" r:id="rId9"/>
    <p:sldId id="263" r:id="rId10"/>
    <p:sldId id="268" r:id="rId11"/>
    <p:sldId id="264" r:id="rId12"/>
    <p:sldId id="266" r:id="rId13"/>
    <p:sldId id="265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81" r:id="rId25"/>
    <p:sldId id="280" r:id="rId26"/>
    <p:sldId id="279" r:id="rId27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37" y="-10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0A388-599C-47DF-B68C-9D3DE08E6FA9}" type="datetimeFigureOut">
              <a:rPr lang="en-US" smtClean="0"/>
              <a:t>10/6/2015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A1AD8-CDA2-45B7-AE7A-AAF18A78D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9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EC47-65BB-4FFD-B866-216A5B4A1614}" type="datetime1">
              <a:rPr lang="en-MY" smtClean="0"/>
              <a:t>6/10/2015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1920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2417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10803-B718-4AA7-81D5-0808C11C3896}" type="datetime1">
              <a:rPr lang="en-MY" smtClean="0"/>
              <a:t>6/10/2015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22nd IAEA Technical Meeting (TM) on Research Using Small Fusion Devices  12-14 October 2015, Prague, Czech Republic 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952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275AB-79CE-4563-B561-3CBAE9732EE4}" type="datetime1">
              <a:rPr lang="en-MY" smtClean="0"/>
              <a:t>6/10/2015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22nd IAEA Technical Meeting (TM) on Research Using Small Fusion Devices  12-14 October 2015, Prague, Czech Republic </a:t>
            </a: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892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F54C3-BC48-44C8-BF48-0E7C278CF89C}" type="datetime1">
              <a:rPr lang="en-MY" smtClean="0"/>
              <a:t>6/10/2015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AFC5E2CD-8A6B-4DCE-8F4E-E891049B19F9}" type="slidenum">
              <a:rPr lang="en-MY" smtClean="0"/>
              <a:pPr/>
              <a:t>‹#›</a:t>
            </a:fld>
            <a:endParaRPr lang="en-MY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79912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6299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81D49-9DDB-474E-B095-D56C9F645CB0}" type="datetime1">
              <a:rPr lang="en-MY" smtClean="0"/>
              <a:t>6/10/2015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1920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0010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425A-1199-4076-A7D3-7ED359842CB3}" type="datetime1">
              <a:rPr lang="en-MY" smtClean="0"/>
              <a:t>6/10/2015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1920" y="6356350"/>
            <a:ext cx="3960440" cy="365125"/>
          </a:xfrm>
        </p:spPr>
        <p:txBody>
          <a:bodyPr/>
          <a:lstStyle/>
          <a:p>
            <a:r>
              <a:rPr lang="en-US" dirty="0" smtClean="0"/>
              <a:t> 22nd IAEA Technical Meeting (TM) on Research Using Small Fusion Devices  12-14 October 2015, Prague, Czech Republic </a:t>
            </a:r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117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7E87-4328-4769-97E1-CDCCD69D8809}" type="datetime1">
              <a:rPr lang="en-MY" smtClean="0"/>
              <a:t>6/10/2015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51920" y="6356350"/>
            <a:ext cx="3960440" cy="365125"/>
          </a:xfrm>
        </p:spPr>
        <p:txBody>
          <a:bodyPr/>
          <a:lstStyle/>
          <a:p>
            <a:r>
              <a:rPr lang="en-US" dirty="0" smtClean="0"/>
              <a:t> 22nd IAEA Technical Meeting (TM) on Research Using Small Fusion Devices  12-14 October 2015, Prague, Czech Republic </a:t>
            </a:r>
            <a:endParaRPr lang="en-M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312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9124-F542-4876-A04A-C409789B2643}" type="datetime1">
              <a:rPr lang="en-MY" smtClean="0"/>
              <a:t>6/10/2015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1920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7929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E67A8-1147-4C94-AC9C-207AF61FE4DC}" type="datetime1">
              <a:rPr lang="en-MY" smtClean="0"/>
              <a:t>6/10/2015</a:t>
            </a:fld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1920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5961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98DC-1116-4A8E-9A26-07A6A5BCF95C}" type="datetime1">
              <a:rPr lang="en-MY" smtClean="0"/>
              <a:t>6/10/2015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1920" y="6356350"/>
            <a:ext cx="3960440" cy="365125"/>
          </a:xfrm>
        </p:spPr>
        <p:txBody>
          <a:bodyPr/>
          <a:lstStyle/>
          <a:p>
            <a:r>
              <a:rPr lang="en-US" dirty="0" smtClean="0"/>
              <a:t> 22nd IAEA Technical Meeting (TM) on Research Using Small Fusion Devices  12-14 October 2015, Prague, Czech Republic </a:t>
            </a:r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106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9A42-7447-4032-A155-59429F57216E}" type="datetime1">
              <a:rPr lang="en-MY" smtClean="0"/>
              <a:t>6/10/2015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1920" y="6381328"/>
            <a:ext cx="3960440" cy="365125"/>
          </a:xfrm>
        </p:spPr>
        <p:txBody>
          <a:bodyPr/>
          <a:lstStyle/>
          <a:p>
            <a:r>
              <a:rPr lang="en-US" dirty="0" smtClean="0"/>
              <a:t> 22nd IAEA Technical Meeting (TM) on Research Using Small Fusion Devices  12-14 October 2015, Prague, Czech Republic </a:t>
            </a:r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201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3ABEC-0272-48C1-9D74-E2544123B2E9}" type="datetime1">
              <a:rPr lang="en-MY" smtClean="0"/>
              <a:t>6/10/2015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3888" y="635635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FC5E2CD-8A6B-4DCE-8F4E-E891049B19F9}" type="slidenum">
              <a:rPr lang="en-MY" smtClean="0"/>
              <a:pPr/>
              <a:t>‹#›</a:t>
            </a:fld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735" y="-27384"/>
            <a:ext cx="221377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97" y="6381328"/>
            <a:ext cx="3825293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66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sorheoh.saw@newinti.edi.my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568952" cy="2187675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Radiative Cooling and Collapse 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Plasma Focus</a:t>
            </a:r>
            <a:r>
              <a:rPr lang="en-MY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MY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H </a:t>
            </a:r>
            <a:r>
              <a:rPr lang="en-US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en-US" sz="3600" b="1" baseline="30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3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Lee</a:t>
            </a:r>
            <a:r>
              <a:rPr lang="en-US" sz="3600" b="1" baseline="30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1,2,3</a:t>
            </a:r>
            <a:endParaRPr lang="en-MY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INTI International University, 71800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Malaysia 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sorheoh.saw@newinti.edi.my</a:t>
            </a:r>
            <a:endParaRPr lang="en-US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Plasma Focus Studies, 32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Oakpark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Drive,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Chadstone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VIC 3148, Australia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Malaya, Kuala Lumpur, Malaysia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</a:t>
            </a:r>
            <a:r>
              <a:rPr lang="en-US" b="1" dirty="0">
                <a:solidFill>
                  <a:schemeClr val="accent3"/>
                </a:solidFill>
              </a:rPr>
              <a:t> </a:t>
            </a:r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12-14 October 2015</a:t>
            </a:r>
          </a:p>
          <a:p>
            <a:r>
              <a:rPr lang="en-US" b="1" dirty="0" smtClean="0">
                <a:solidFill>
                  <a:schemeClr val="accent3"/>
                </a:solidFill>
              </a:rPr>
              <a:t>Prague, Czech Republic</a:t>
            </a:r>
            <a:endParaRPr lang="en-MY" b="1" dirty="0">
              <a:solidFill>
                <a:schemeClr val="accent3"/>
              </a:solidFill>
            </a:endParaRPr>
          </a:p>
          <a:p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601" y="404664"/>
            <a:ext cx="1258887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88360"/>
            <a:ext cx="3057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457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Depletion Time of Pinch Energy by Radiation</a:t>
            </a:r>
            <a:endParaRPr lang="en-MY" sz="3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211683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define a characteristic time to deplete the pinch energy by radiation as follows: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endParaRPr lang="en-MY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874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 for Radiative Collapse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276490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no radiative effects on dynamics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&lt;&lt;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radiation greatly affects dynamics 		     - radiative collapse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radiation affects dynamics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637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Pinch Energy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19695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dirty="0"/>
              <a:t>/ (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-1)]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(1+Z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  <a:p>
            <a:endParaRPr lang="en-US" baseline="-250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n-US" dirty="0"/>
              <a:t> 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 smtClean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specific heat ratio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written in terms of the degree of freedom f as  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(2+f)/f;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1</a:t>
            </a:r>
            <a:r>
              <a:rPr lang="en-US" dirty="0" smtClean="0"/>
              <a:t>/(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= f/2.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647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Depletion Time by Bremsstrahlung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Dividing E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gives: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(kb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[I/(n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)] (1+Z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/[Z</a:t>
            </a:r>
            <a:r>
              <a:rPr lang="en-US" sz="3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>
                <a:latin typeface="Symbol" panose="05050102010706020507" pitchFamily="18" charset="2"/>
                <a:cs typeface="Times New Roman" panose="02020603050405020304" pitchFamily="18" charset="0"/>
              </a:rPr>
              <a:t>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)]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 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1.15×10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21609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PF in D</a:t>
            </a:r>
            <a:r>
              <a:rPr lang="en-US" sz="3600" baseline="-250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cannot </a:t>
            </a:r>
            <a:r>
              <a:rPr lang="en-US" sz="36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</a:t>
            </a:r>
            <a:r>
              <a:rPr lang="en-US" sz="36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Depletion Time even with multi-MA Pinch Current</a:t>
            </a:r>
            <a:endParaRPr lang="en-MY" sz="36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43528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pinch current higher than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2013" indent="-862013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2.1×10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Torr; n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= 0.2,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3×10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0.2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2013" indent="-862013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1/3, so that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3; </a:t>
            </a:r>
            <a:r>
              <a:rPr lang="en-US" dirty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𝛾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5/3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1×10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would take 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to radiate away all the pinch thermal energy.  Even to radiate away 10% would take 100 </a:t>
            </a:r>
            <a:r>
              <a:rPr lang="en-US" dirty="0" err="1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The lifetime of such a PF pinch (anode radius of 20 cm) may typically be estimated as 0.2 </a:t>
            </a:r>
            <a:r>
              <a:rPr lang="en-US" dirty="0" err="1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lifetime of such a plasma focus it is unlikely that the radiation would affect the dynamics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Careful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 of a large range of numerical experiments extending to even 10 MA shows no sign of radiative cooling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270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Depletion Time </a:t>
            </a:r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Line </a:t>
            </a:r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/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(kb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/[(n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(1+Z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(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-1)]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 radiation power &gt;&gt; bremsstrahlung power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the radiation is controlled by line radiation and the relevant characteristic depletion time is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7881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224136"/>
          </a:xfrm>
        </p:spPr>
        <p:txBody>
          <a:bodyPr>
            <a:noAutofit/>
          </a:bodyPr>
          <a:lstStyle/>
          <a:p>
            <a:pPr lvl="0" algn="just" fontAlgn="base">
              <a:spcAft>
                <a:spcPct val="0"/>
              </a:spcAft>
            </a:pPr>
            <a:r>
              <a:rPr lang="en-US" altLang="zh-CN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Table II </a:t>
            </a: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Depletion times in D</a:t>
            </a:r>
            <a:r>
              <a:rPr lang="en-US" altLang="zh-CN" sz="2000" baseline="-30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He, Ne, </a:t>
            </a:r>
            <a:r>
              <a:rPr lang="en-US" altLang="zh-CN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Ar</a:t>
            </a: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Kr and </a:t>
            </a:r>
            <a:r>
              <a:rPr lang="en-US" altLang="zh-CN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Xe</a:t>
            </a: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for various conditions </a:t>
            </a:r>
            <a:b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</a:b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(Ab=absorption correction factor at peak 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emission, Ab=1. no absorption)</a:t>
            </a:r>
            <a: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NA= not applicable, the depletion times are infinity)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07426"/>
              </p:ext>
            </p:extLst>
          </p:nvPr>
        </p:nvGraphicFramePr>
        <p:xfrm>
          <a:off x="395537" y="1628802"/>
          <a:ext cx="8280918" cy="4608510"/>
        </p:xfrm>
        <a:graphic>
          <a:graphicData uri="http://schemas.openxmlformats.org/drawingml/2006/table">
            <a:tbl>
              <a:tblPr firstRow="1" firstCol="1" bandRow="1"/>
              <a:tblGrid>
                <a:gridCol w="636578"/>
                <a:gridCol w="798421"/>
                <a:gridCol w="733684"/>
                <a:gridCol w="927660"/>
                <a:gridCol w="722051"/>
                <a:gridCol w="686209"/>
                <a:gridCol w="762816"/>
                <a:gridCol w="776841"/>
                <a:gridCol w="1068158"/>
                <a:gridCol w="1168500"/>
              </a:tblGrid>
              <a:tr h="11521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Gas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(cm)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Vo (kV)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 (Torr)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MY" sz="2400" baseline="-2500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pinch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(kA)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Ab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en-MY" sz="2400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eff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SHR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MY" sz="2400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Q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(ns)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MY" sz="2400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MY" sz="2400" baseline="30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*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(t</a:t>
                      </a:r>
                      <a:r>
                        <a:rPr lang="en-MY" sz="2400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pinch</a:t>
                      </a: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1.67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NA</a:t>
                      </a:r>
                      <a:endParaRPr lang="en-MY" sz="2400" b="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He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1.64</a:t>
                      </a: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Ne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2.5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79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0.72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1.35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700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70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Ar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1.1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84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0.30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1.33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0.47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87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0.13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23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1.4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0.7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.07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Xe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0.25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92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0.16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1.43</a:t>
                      </a:r>
                      <a:endParaRPr lang="en-MY" sz="2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0.15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0.015</a:t>
                      </a:r>
                      <a:endParaRPr lang="en-MY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Depletion Times in INTI PF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Table II we calculated depletion times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units of a characteristic pinch time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pinch time as proportional to anode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radius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figure of 10 ns per cm (rounding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10 ns).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II it may be surmised that in Ne with less than 2% of pinch energy radiated away within one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radiative cooling should be hardly apparent leading to at most a small reduction in minimum radius ratio.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would expect strong radiative collapse.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 These numbers are only 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rough guide since the pinch system is non-static and the various properties are interacting continuously. 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0843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INTI PF in Kr 0.5 </a:t>
            </a:r>
            <a:r>
              <a:rPr lang="en-US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435328"/>
              </p:ext>
            </p:extLst>
          </p:nvPr>
        </p:nvGraphicFramePr>
        <p:xfrm>
          <a:off x="611562" y="1484783"/>
          <a:ext cx="7992886" cy="4184891"/>
        </p:xfrm>
        <a:graphic>
          <a:graphicData uri="http://schemas.openxmlformats.org/drawingml/2006/table">
            <a:tbl>
              <a:tblPr firstRow="1" firstCol="1" bandRow="1"/>
              <a:tblGrid>
                <a:gridCol w="1357160"/>
                <a:gridCol w="1288255"/>
                <a:gridCol w="1361174"/>
                <a:gridCol w="1263947"/>
                <a:gridCol w="1288255"/>
                <a:gridCol w="1434095"/>
              </a:tblGrid>
              <a:tr h="964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Lo   </a:t>
                      </a:r>
                      <a:r>
                        <a:rPr lang="en-MY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nH</a:t>
                      </a:r>
                      <a:endParaRPr lang="en-MY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Co   </a:t>
                      </a:r>
                      <a:r>
                        <a:rPr lang="en-MY" sz="2800" b="1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uF</a:t>
                      </a:r>
                      <a:endParaRPr lang="en-MY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   cm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   cm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zo   cm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   </a:t>
                      </a:r>
                      <a:r>
                        <a:rPr lang="en-MY" sz="2800" b="1" dirty="0" err="1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MY" sz="2800" b="1" dirty="0" err="1" smtClean="0">
                          <a:solidFill>
                            <a:srgbClr val="0000FF"/>
                          </a:solidFill>
                          <a:effectLst/>
                          <a:latin typeface="Symbol" panose="05050102010706020507" pitchFamily="18" charset="2"/>
                          <a:ea typeface="Times New Roman"/>
                          <a:cs typeface="Times New Roman" panose="02020603050405020304" pitchFamily="18" charset="0"/>
                        </a:rPr>
                        <a:t>W</a:t>
                      </a:r>
                      <a:endParaRPr lang="en-MY" sz="2800" dirty="0">
                        <a:effectLst/>
                        <a:latin typeface="Symbol" panose="05050102010706020507" pitchFamily="18" charset="2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055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124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3.2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0.95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</a:t>
                      </a:r>
                      <a:endParaRPr lang="en-MY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2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massf  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currf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massfr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currfr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MY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48055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0.0434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0.7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0.11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0.7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10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MY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Vo   kV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   Torr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MW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A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At-1 mol-2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383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0.5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84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</a:t>
                      </a:r>
                      <a:endParaRPr lang="en-MY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800" b="1" dirty="0">
                          <a:solidFill>
                            <a:srgbClr val="80008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en-MY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MY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066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fitting for 0.5 </a:t>
            </a:r>
            <a:r>
              <a:rPr lang="en-US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8664" y="1628800"/>
            <a:ext cx="5733736" cy="2803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4542219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 1. 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Fitting the computed current trace to the measured current trace of INTI PF at 12 kV 0.5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 (shot 631).  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477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686800" cy="547260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collapse in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 Pinch-potential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creating extreme HED (High Energy Density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Pease-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Braginskii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hydrogen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pinch: bremsstrahlung balances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Joule heating;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gases undergoing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line-radiation, threshold current greatly lowered - because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brems</a:t>
            </a:r>
            <a:endParaRPr lang="en-US" sz="64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radiative collapse, additional condition: 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depletion time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pinch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6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should be of the order of the pinch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t</a:t>
            </a:r>
            <a:r>
              <a:rPr lang="en-US" sz="6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 in D</a:t>
            </a:r>
            <a:r>
              <a:rPr lang="en-US" sz="6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He,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 t</a:t>
            </a:r>
            <a:r>
              <a:rPr lang="en-US" sz="6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 no radiative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collapse-even for multi-MA pinch.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INTI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PF in Ne,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few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of E</a:t>
            </a:r>
            <a:r>
              <a:rPr lang="en-US" sz="6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radiated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small effect.   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~ t; 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Kr and </a:t>
            </a: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&lt;&lt;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expect strong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collapse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experiments are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performed: our code 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incorporates radiation-coupled dynamics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PF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pinch-elongation and plasma self-absorption. The latter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radiated power and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eventually stops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radiative collapse. </a:t>
            </a:r>
            <a:endParaRPr lang="en-US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waveforms in various gases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measured in INTI PF.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measured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waveform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computed current waveform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fitted to the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measured.</a:t>
            </a: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Resultant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dynamics are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computed; confirm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expectations arising from </a:t>
            </a:r>
            <a:r>
              <a:rPr lang="en-US" sz="6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discussed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above. </a:t>
            </a:r>
            <a:endParaRPr lang="en-US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Kr at 0.5 </a:t>
            </a: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discussed in detail. </a:t>
            </a:r>
            <a:endParaRPr lang="en-US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-shows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collapse to a minimum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radius ratio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0.0014.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-ion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reached 3.7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 10</a:t>
            </a:r>
            <a:r>
              <a:rPr lang="en-US" sz="6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6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-immense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burst of radiation is emitted with peak power of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TW (10</a:t>
            </a:r>
            <a:r>
              <a:rPr lang="en-US" sz="6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W), </a:t>
            </a: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radiating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J in 50 </a:t>
            </a:r>
            <a:r>
              <a:rPr lang="en-US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time 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peak radiative compression.</a:t>
            </a:r>
            <a:endParaRPr lang="en-MY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MY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527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Computed Radial Trajectory  showing Radiative Collapse</a:t>
            </a:r>
            <a:endParaRPr lang="en-MY" sz="3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7708" y="2204865"/>
            <a:ext cx="7142844" cy="2770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899592" y="4869160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 2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the radial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trajectory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to the fitting of the current waveform of Fig 1 for INTI PF 12 kV, 0.5 Torr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Kr.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232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17848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Correlating Radiative Collapse with Line Radiation Power</a:t>
            </a:r>
            <a:br>
              <a:rPr lang="en-US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Normalisation</a:t>
            </a:r>
            <a:r>
              <a:rPr lang="en-US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I: 145 kA, </a:t>
            </a:r>
            <a:r>
              <a:rPr lang="en-US" sz="24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</a:t>
            </a:r>
            <a:r>
              <a:rPr lang="en-US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0.05, </a:t>
            </a:r>
            <a:r>
              <a:rPr lang="en-US" sz="24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4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US" sz="2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3.7 TW</a:t>
            </a:r>
            <a:endParaRPr lang="en-MY" sz="24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6616" y="2408188"/>
            <a:ext cx="5733736" cy="2909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637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Correlating </a:t>
            </a:r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RC Trajectory with </a:t>
            </a:r>
            <a:r>
              <a:rPr lang="en-US" sz="3600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1" baseline="-250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endParaRPr lang="en-MY" sz="3600" b="1" baseline="-250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4968552"/>
          </a:xfrm>
        </p:spPr>
        <p:txBody>
          <a:bodyPr>
            <a:noAutofit/>
          </a:bodyPr>
          <a:lstStyle/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peak compression region is magnified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 3</a:t>
            </a:r>
            <a:r>
              <a:rPr lang="en-US" sz="19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pinch compresses to a radius of 0.0013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cm;  </a:t>
            </a:r>
            <a:r>
              <a:rPr lang="en-US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kp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0.0014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collapse is ended when plasma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self-absorption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attenuates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intense line radiation.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rebound of the pinch radius is also evident in Fig 3.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Shows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of the radiation on the compression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intense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compression,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reaches 3.7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ions m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15 times atmospheric density (starting from less than 1/1000 of an atmospheric pressure).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pumped into the pinch is 250 J whilst 41 J are radiated away in several ns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radiation occurring in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tremendous burst of 50 </a:t>
            </a:r>
            <a:r>
              <a:rPr lang="en-US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peak compression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Peak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power:-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4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 10</a:t>
            </a:r>
            <a:r>
              <a:rPr lang="en-US" sz="19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W. </a:t>
            </a:r>
            <a:endParaRPr lang="en-US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density at peak compression is 4 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 m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40 kJ mm</a:t>
            </a:r>
            <a:r>
              <a:rPr lang="en-US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in this small plasma focus intense HED is achieved with immense radiation power</a:t>
            </a:r>
            <a:r>
              <a:rPr lang="en-US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900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73616" cy="5688632"/>
          </a:xfrm>
        </p:spPr>
        <p:txBody>
          <a:bodyPr>
            <a:normAutofit fontScale="62500" lnSpcReduction="20000"/>
          </a:bodyPr>
          <a:lstStyle/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indicative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of the reduced P-B currents for various gases from Ne to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typical operations in INTI PF. 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Defined characteristic depletion of pinch energy by radiation as an additional condition for radiative collapse.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depletion times in various gases.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Indicated D</a:t>
            </a:r>
            <a:r>
              <a:rPr lang="en-US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He will not show radiative collapse even in multi-MA PF’s.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Indicated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INTI PF, Ne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show small radiation cooling effects;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 and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have severe radiative collapse.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experiments demonstrate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substantial moderating effects of self-absorption and confirm the indications of these two Tables. 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    </a:t>
            </a:r>
            <a:r>
              <a:rPr lang="en-US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en-MY" sz="32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523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    </a:t>
            </a:r>
            <a:r>
              <a:rPr lang="en-US" sz="32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2/2</a:t>
            </a:r>
            <a:endParaRPr lang="en-MY" sz="32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example of Kr operation at 0.5 Torr,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 is presented. 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Radial trajectory shows radiative collapse to 0.0013 cm for:</a:t>
            </a:r>
          </a:p>
          <a:p>
            <a:pPr marL="1028700" indent="-102870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Minimum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radius ratio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0.0014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indent="-102870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reached 3.7 x10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1028700" indent="-102870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immense burst of radiation with peak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10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radiating 30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in 50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time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peak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radiative compression.</a:t>
            </a: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279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assumes that the pinch is compressed as a column. Breakup of the column into a line of spots have been observed particularly, but not exclusively in the heavier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gases. 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break-ups may lead to localized enhanced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compression;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for radiative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occur; smaller final radius may be observed.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Emission of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ion and e- beams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partially within the pinch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could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lead to beam-enhanced radiative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collapse, and smaller final radius. 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Concluding Note</a:t>
            </a:r>
            <a:endParaRPr lang="en-MY" sz="32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025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SHS acknowledge research Grants INT-CPR-01-02-2012 and FRGS/2/2013/SG02/INTI/01/1 for support. 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</a:t>
            </a:r>
            <a:endParaRPr lang="en-MY" sz="32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297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Pease-</a:t>
            </a:r>
            <a:r>
              <a:rPr lang="en-US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Braginskii</a:t>
            </a:r>
            <a:r>
              <a:rPr lang="en-US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Current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80320"/>
            <a:ext cx="8229600" cy="175679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pinch, only bremsstrahlung is emitted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brems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=1.4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dirty="0" smtClean="0">
              <a:solidFill>
                <a:schemeClr val="accent3"/>
              </a:solidFill>
            </a:endParaRPr>
          </a:p>
          <a:p>
            <a:r>
              <a:rPr lang="en-US" b="1" dirty="0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dirty="0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dirty="0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909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Reduced Pease-</a:t>
            </a:r>
            <a:r>
              <a:rPr lang="en-US" b="1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Braginskii</a:t>
            </a:r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Current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3934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gases not fully ionized.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reduced to 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MY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077" y="2924944"/>
            <a:ext cx="12063963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933056"/>
            <a:ext cx="9780166" cy="143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233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4572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He the factor Zꞌ=0.56. This factor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reduces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P-B current to 1.2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MA; we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assume that He is completely ionised with insignificant line radiation so that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K=1.</a:t>
            </a:r>
          </a:p>
          <a:p>
            <a:pPr algn="l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obvious that for INTI PF we are not able to attain the I</a:t>
            </a:r>
            <a:r>
              <a:rPr lang="en-MY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P-B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D</a:t>
            </a:r>
            <a:r>
              <a:rPr lang="en-MY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 the I</a:t>
            </a:r>
            <a:r>
              <a:rPr lang="en-MY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He.</a:t>
            </a:r>
          </a:p>
          <a:p>
            <a:pPr algn="l"/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becomes dominant the calculation of K is complicated by the dependence of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density and temperature; so that there is no one value for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I  is to certain extent dependant on the PF and the operation point of that PF.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96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High-Z gases in INTI PF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40610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INTI PF, we take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 of operation for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 and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Estimate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 values of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these gases in Table I.  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 Ne - Typical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of operation for intense line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radiation: 	-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8.5 so that Zꞌ~0.31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136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so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~ 76 kA. 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emphasised that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higher-Z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gases are considered with line radiation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factor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K, then there is no one value for the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gives indicative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values of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trend: 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Z-number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increases, a lower value of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expected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313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baseline="-25000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US" b="1" baseline="-25000" dirty="0" err="1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US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INTI PF</a:t>
            </a:r>
            <a:endParaRPr lang="en-MY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7</a:t>
            </a:fld>
            <a:endParaRPr lang="en-MY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2492896"/>
            <a:ext cx="925139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5589240"/>
            <a:ext cx="205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NA=Not Applicable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2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Indicative only</a:t>
            </a:r>
            <a:endParaRPr lang="en-MY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2288"/>
            <a:ext cx="8229600" cy="3484984"/>
          </a:xfrm>
        </p:spPr>
        <p:txBody>
          <a:bodyPr>
            <a:normAutofit lnSpcReduction="10000"/>
          </a:bodyPr>
          <a:lstStyle/>
          <a:p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note that in deriving Table I the radiation powers are considered at source. The derived I</a:t>
            </a:r>
            <a:r>
              <a:rPr lang="en-MY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P-</a:t>
            </a:r>
            <a:r>
              <a:rPr lang="en-MY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Breduced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indicative of the situation when the plasma is assumed to be completely transparent to the radiation. Inclusion of plasma opacity will reduce the effect of the emission.</a:t>
            </a:r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246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Condition for Radiative Collapse</a:t>
            </a:r>
            <a:endParaRPr lang="en-MY" sz="3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345638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Fulfilling the P-B current is not enough for radiative collapse to occur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 power must be sufficient so that in the pinch time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enough energy is radiated away to affect the dynamics 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[ref: </a:t>
            </a:r>
            <a:r>
              <a:rPr lang="en-A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</a:t>
            </a:r>
            <a:r>
              <a:rPr lang="en-A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Radiative Cooling and Collapse in the Plasma Focus Illustrated with Numerical Experiments on the </a:t>
            </a:r>
            <a:r>
              <a:rPr lang="en-A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PF1000-</a:t>
            </a:r>
            <a:r>
              <a:rPr lang="pt-B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Lee, S H Saw, M Akel, J Ali, H-J Kunze, P Kubes, M </a:t>
            </a:r>
            <a:r>
              <a:rPr lang="pt-BR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Paduch- submitted to IEEE TPS (2015)]</a:t>
            </a:r>
            <a:r>
              <a:rPr lang="en-A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b="1" smtClean="0">
              <a:solidFill>
                <a:schemeClr val="accent3"/>
              </a:solidFill>
            </a:endParaRPr>
          </a:p>
          <a:p>
            <a:r>
              <a:rPr lang="en-US" b="1" smtClean="0">
                <a:solidFill>
                  <a:schemeClr val="accent3"/>
                </a:solidFill>
              </a:rPr>
              <a:t>22nd IAEA Technical Meeting (TM) on Research Using Small Fusion Devices </a:t>
            </a:r>
          </a:p>
          <a:p>
            <a:r>
              <a:rPr lang="en-US" sz="800" b="1" smtClean="0">
                <a:solidFill>
                  <a:schemeClr val="accent3"/>
                </a:solidFill>
              </a:rPr>
              <a:t>12-14 October 2015, Prague, Czech Republic</a:t>
            </a:r>
            <a:endParaRPr lang="en-MY" sz="800" b="1" smtClean="0">
              <a:solidFill>
                <a:schemeClr val="accent3"/>
              </a:solidFill>
            </a:endParaRPr>
          </a:p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5E2CD-8A6B-4DCE-8F4E-E891049B19F9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395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2428</TotalTime>
  <Words>1891</Words>
  <Application>Microsoft Office PowerPoint</Application>
  <PresentationFormat>On-screen Show (4:3)</PresentationFormat>
  <Paragraphs>351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Radiative Cooling and Collapse  in the Plasma Focus S H Saw1,2 &amp; S Lee1,2,3</vt:lpstr>
      <vt:lpstr>Abstract</vt:lpstr>
      <vt:lpstr>Pease-Braginskii Current</vt:lpstr>
      <vt:lpstr>Reduced Pease-Braginskii Current</vt:lpstr>
      <vt:lpstr>PowerPoint Presentation</vt:lpstr>
      <vt:lpstr>High-Z gases in INTI PF</vt:lpstr>
      <vt:lpstr>IP-Breduced in INTI PF</vt:lpstr>
      <vt:lpstr>Note: Indicative only</vt:lpstr>
      <vt:lpstr>Additional Condition for Radiative Collapse</vt:lpstr>
      <vt:lpstr>Characteristic Depletion Time of Pinch Energy by Radiation</vt:lpstr>
      <vt:lpstr>Condition for Radiative Collapse</vt:lpstr>
      <vt:lpstr>Pinch Energy</vt:lpstr>
      <vt:lpstr>Characteristic Depletion Time by Bremsstrahlung</vt:lpstr>
      <vt:lpstr>PF in D2 cannot fulfil Depletion Time even with multi-MA Pinch Current</vt:lpstr>
      <vt:lpstr>Characteristic Depletion Time  by Line Radiation</vt:lpstr>
      <vt:lpstr>Table II Depletion times in D2, He, Ne, Ar, Kr and Xe for various conditions  (Ab=absorption correction factor at peak emission, Ab=1. no absorption) NA= not applicable, the depletion times are infinity)</vt:lpstr>
      <vt:lpstr>Depletion Times in INTI PF</vt:lpstr>
      <vt:lpstr>Example: INTI PF in Kr 0.5 Torr</vt:lpstr>
      <vt:lpstr>Current fitting for 0.5 Torr Kr</vt:lpstr>
      <vt:lpstr>Computed Radial Trajectory  showing Radiative Collapse</vt:lpstr>
      <vt:lpstr>Correlating Radiative Collapse with Line Radiation Power Normalisation: I: 145 kA, kp: 0.05, Pline: 3.7 TW</vt:lpstr>
      <vt:lpstr> Correlating RC Trajectory with Pline</vt:lpstr>
      <vt:lpstr>Conclusion     1/2</vt:lpstr>
      <vt:lpstr>Conclusion     2/2</vt:lpstr>
      <vt:lpstr>Concluding Note</vt:lpstr>
      <vt:lpstr>ACKNOWLEDGEMENT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Radiative Cooling and Collapse in the Plasma Focus S H Saw1,2, S Lee1,2,3,</dc:title>
  <dc:creator>Sing</dc:creator>
  <cp:lastModifiedBy>Saw Sor Heoh, Prof. Dr.</cp:lastModifiedBy>
  <cp:revision>49</cp:revision>
  <cp:lastPrinted>2015-10-07T11:36:42Z</cp:lastPrinted>
  <dcterms:created xsi:type="dcterms:W3CDTF">2015-09-13T12:21:06Z</dcterms:created>
  <dcterms:modified xsi:type="dcterms:W3CDTF">2015-10-07T15:53:06Z</dcterms:modified>
</cp:coreProperties>
</file>