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06" r:id="rId2"/>
    <p:sldId id="331" r:id="rId3"/>
    <p:sldId id="317" r:id="rId4"/>
    <p:sldId id="271" r:id="rId5"/>
    <p:sldId id="315" r:id="rId6"/>
    <p:sldId id="316" r:id="rId7"/>
    <p:sldId id="267" r:id="rId8"/>
    <p:sldId id="266" r:id="rId9"/>
    <p:sldId id="268" r:id="rId10"/>
    <p:sldId id="285" r:id="rId11"/>
    <p:sldId id="269" r:id="rId12"/>
    <p:sldId id="270" r:id="rId13"/>
    <p:sldId id="282" r:id="rId14"/>
    <p:sldId id="280" r:id="rId15"/>
    <p:sldId id="281" r:id="rId16"/>
    <p:sldId id="284" r:id="rId17"/>
    <p:sldId id="277" r:id="rId18"/>
    <p:sldId id="308" r:id="rId19"/>
    <p:sldId id="290" r:id="rId20"/>
    <p:sldId id="293" r:id="rId21"/>
    <p:sldId id="291" r:id="rId22"/>
    <p:sldId id="294" r:id="rId23"/>
    <p:sldId id="298" r:id="rId24"/>
    <p:sldId id="309" r:id="rId25"/>
    <p:sldId id="299" r:id="rId26"/>
    <p:sldId id="300" r:id="rId27"/>
    <p:sldId id="302" r:id="rId28"/>
    <p:sldId id="303" r:id="rId29"/>
    <p:sldId id="310" r:id="rId30"/>
    <p:sldId id="305" r:id="rId31"/>
    <p:sldId id="307" r:id="rId32"/>
    <p:sldId id="314" r:id="rId33"/>
    <p:sldId id="313" r:id="rId34"/>
    <p:sldId id="312" r:id="rId35"/>
    <p:sldId id="332" r:id="rId36"/>
    <p:sldId id="311" r:id="rId37"/>
    <p:sldId id="287" r:id="rId38"/>
    <p:sldId id="288" r:id="rId39"/>
    <p:sldId id="318" r:id="rId40"/>
    <p:sldId id="323" r:id="rId41"/>
    <p:sldId id="320" r:id="rId42"/>
    <p:sldId id="321" r:id="rId43"/>
    <p:sldId id="319" r:id="rId44"/>
    <p:sldId id="324" r:id="rId45"/>
    <p:sldId id="256" r:id="rId46"/>
    <p:sldId id="257" r:id="rId47"/>
    <p:sldId id="262" r:id="rId48"/>
    <p:sldId id="263" r:id="rId49"/>
    <p:sldId id="264" r:id="rId50"/>
    <p:sldId id="326" r:id="rId51"/>
    <p:sldId id="327" r:id="rId52"/>
    <p:sldId id="328" r:id="rId53"/>
    <p:sldId id="329" r:id="rId54"/>
    <p:sldId id="330" r:id="rId55"/>
    <p:sldId id="333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6007" autoAdjust="0"/>
  </p:normalViewPr>
  <p:slideViewPr>
    <p:cSldViewPr>
      <p:cViewPr>
        <p:scale>
          <a:sx n="73" d="100"/>
          <a:sy n="73" d="100"/>
        </p:scale>
        <p:origin x="-72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8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7E643-72C7-4F68-BBE8-96964EF8D2CE}" type="datetimeFigureOut">
              <a:rPr lang="en-MY" smtClean="0"/>
              <a:t>4/11/2015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E8653-C1CC-4D8D-A3E3-5189564DE38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82983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E8653-C1CC-4D8D-A3E3-5189564DE383}" type="slidenum">
              <a:rPr lang="en-MY" smtClean="0"/>
              <a:t>32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67870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C363C-2952-4A00-A207-F5BFBB686202}" type="datetimeFigureOut">
              <a:rPr lang="en-MY"/>
              <a:pPr>
                <a:defRPr/>
              </a:pPr>
              <a:t>4/11/2015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7167A-40C0-4038-A627-9AD9E6290000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3D0CC-219B-4423-BEDF-7F036BBFC476}" type="datetimeFigureOut">
              <a:rPr lang="en-MY"/>
              <a:pPr>
                <a:defRPr/>
              </a:pPr>
              <a:t>4/11/2015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98D0E-A97A-4C74-9F88-9B3FA3B588A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954FF-7316-4ACA-BF12-FFDD81D03AC7}" type="datetimeFigureOut">
              <a:rPr lang="en-MY"/>
              <a:pPr>
                <a:defRPr/>
              </a:pPr>
              <a:t>4/11/2015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1D0FC-3C00-4776-A707-2863C1EBB4D1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D1F24-310A-4827-91C9-163E74C8E53C}" type="datetimeFigureOut">
              <a:rPr lang="en-MY"/>
              <a:pPr>
                <a:defRPr/>
              </a:pPr>
              <a:t>4/11/2015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20B06-6B1B-49A9-8918-20511F9EDF48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B5554-9A77-4C2D-9DF8-04CBA716FB7E}" type="datetimeFigureOut">
              <a:rPr lang="en-MY"/>
              <a:pPr>
                <a:defRPr/>
              </a:pPr>
              <a:t>4/11/2015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58582-90D0-4E50-88CE-33BD621E21B8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FEF89-17D0-4069-87A1-6BCB8E0C3A2D}" type="datetimeFigureOut">
              <a:rPr lang="en-MY"/>
              <a:pPr>
                <a:defRPr/>
              </a:pPr>
              <a:t>4/11/2015</a:t>
            </a:fld>
            <a:endParaRPr lang="en-M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70EF8-1776-4070-9B55-1546C0721F95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528B8-3B5E-418E-A38D-CD34AD3D7E3C}" type="datetimeFigureOut">
              <a:rPr lang="en-MY"/>
              <a:pPr>
                <a:defRPr/>
              </a:pPr>
              <a:t>4/11/2015</a:t>
            </a:fld>
            <a:endParaRPr lang="en-MY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3DF13-1DC6-49B9-9F19-74B9E68BF105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01127-9519-4D92-A22E-E82749A86999}" type="datetimeFigureOut">
              <a:rPr lang="en-MY"/>
              <a:pPr>
                <a:defRPr/>
              </a:pPr>
              <a:t>4/11/2015</a:t>
            </a:fld>
            <a:endParaRPr lang="en-MY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C4508-43A0-473D-A922-C02B2CB096B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CC3EA-CA51-496F-A9C2-1BBD59818BE6}" type="datetimeFigureOut">
              <a:rPr lang="en-MY"/>
              <a:pPr>
                <a:defRPr/>
              </a:pPr>
              <a:t>4/11/2015</a:t>
            </a:fld>
            <a:endParaRPr lang="en-MY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0F6E8-D6D4-43D6-B375-ADA7C0BBB4B5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7A3AD-205A-4CF8-8924-1759C23A437F}" type="datetimeFigureOut">
              <a:rPr lang="en-MY"/>
              <a:pPr>
                <a:defRPr/>
              </a:pPr>
              <a:t>4/11/2015</a:t>
            </a:fld>
            <a:endParaRPr lang="en-M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605D5-D883-4848-8334-E518C211855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57A2B-78BF-44BF-B677-C04DBCD54E22}" type="datetimeFigureOut">
              <a:rPr lang="en-MY"/>
              <a:pPr>
                <a:defRPr/>
              </a:pPr>
              <a:t>4/11/2015</a:t>
            </a:fld>
            <a:endParaRPr lang="en-M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9481D-93B9-4E36-8EB2-AD4375F68B50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MY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D7A41F-8B21-45EE-8689-8FA55BFD0540}" type="datetimeFigureOut">
              <a:rPr lang="en-MY"/>
              <a:pPr>
                <a:defRPr/>
              </a:pPr>
              <a:t>4/11/2015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EA561B-C76A-4EAC-AD36-9BDF586B52FF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7772400" cy="1470025"/>
          </a:xfrm>
        </p:spPr>
        <p:txBody>
          <a:bodyPr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Exploring the Plasma Focus-From Electrodynamics to Radiative Collapse</a:t>
            </a:r>
            <a:r>
              <a:rPr lang="en-US" dirty="0"/>
              <a:t/>
            </a:r>
            <a:br>
              <a:rPr lang="en-US" dirty="0"/>
            </a:br>
            <a:endParaRPr lang="en-MY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212976"/>
            <a:ext cx="7560840" cy="2664296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Lee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S H Saw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</a:p>
          <a:p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Inti International University,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Malaysia</a:t>
            </a:r>
          </a:p>
          <a:p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IPFS, Melbourne, KL, Singapore</a:t>
            </a:r>
          </a:p>
          <a:p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Malaya, KL,  Malaysia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97923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smtClean="0">
                <a:solidFill>
                  <a:srgbClr val="0000FF"/>
                </a:solidFill>
                <a:latin typeface="Times New Roman" pitchFamily="18" charset="0"/>
              </a:rPr>
              <a:t>Plasma focus circuit</a:t>
            </a:r>
            <a:endParaRPr lang="en-US" sz="4000" smtClean="0"/>
          </a:p>
        </p:txBody>
      </p:sp>
      <p:pic>
        <p:nvPicPr>
          <p:cNvPr id="39939" name="Picture 3" descr="pfcircuit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522413"/>
            <a:ext cx="7239000" cy="39195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Capacitor bank discharged into PF tube</a:t>
            </a:r>
            <a:endParaRPr lang="en-M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06513" y="1773238"/>
            <a:ext cx="2905125" cy="1600200"/>
          </a:xfrm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3963" y="1844675"/>
            <a:ext cx="31813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62425" y="2573338"/>
            <a:ext cx="871538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550" y="3644900"/>
            <a:ext cx="81311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Capacitor bank- no load (SC) vs into PF tube</a:t>
            </a:r>
            <a:endParaRPr lang="en-MY" sz="32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412875"/>
            <a:ext cx="8255000" cy="508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b="1" smtClean="0">
                <a:solidFill>
                  <a:srgbClr val="0033CC"/>
                </a:solidFill>
                <a:latin typeface="Times New Roman" pitchFamily="18" charset="0"/>
              </a:rPr>
              <a:t>Diagnostics from modelling: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The Model Schematic</a:t>
            </a:r>
            <a:endParaRPr lang="en-US" sz="4000" b="1" smtClean="0"/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mtClean="0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444875" y="3379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6869" name="Picture 5" descr="PF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133600"/>
            <a:ext cx="8686800" cy="4030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991600" cy="1462088"/>
          </a:xfrm>
        </p:spPr>
        <p:txBody>
          <a:bodyPr/>
          <a:lstStyle/>
          <a:p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THE PLASMA FOCUS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76400"/>
            <a:ext cx="4495800" cy="48768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n-US" sz="2000" b="1" smtClean="0">
                <a:solidFill>
                  <a:srgbClr val="FF6600"/>
                </a:solidFill>
                <a:latin typeface="Times New Roman" pitchFamily="18" charset="0"/>
              </a:rPr>
              <a:t>The PF is divided into two sections. 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endParaRPr lang="en-US" sz="2000" b="1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en-US" sz="2000" b="1" smtClean="0">
                <a:solidFill>
                  <a:srgbClr val="00FF00"/>
                </a:solidFill>
                <a:latin typeface="Times New Roman" pitchFamily="18" charset="0"/>
              </a:rPr>
              <a:t>Pre-pinch (axial) section</a:t>
            </a:r>
            <a:r>
              <a:rPr lang="en-US" sz="2000" b="1" smtClean="0">
                <a:latin typeface="Times New Roman" pitchFamily="18" charset="0"/>
              </a:rPr>
              <a:t>: Delays the pinch until the capacitor discharge approaches maximum current. </a:t>
            </a:r>
          </a:p>
          <a:p>
            <a:pPr algn="just">
              <a:lnSpc>
                <a:spcPct val="80000"/>
              </a:lnSpc>
            </a:pPr>
            <a:endParaRPr lang="en-US" sz="2000" b="1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en-US" sz="2000" b="1" smtClean="0">
                <a:solidFill>
                  <a:srgbClr val="FF6600"/>
                </a:solidFill>
                <a:latin typeface="Times New Roman" pitchFamily="18" charset="0"/>
              </a:rPr>
              <a:t>The pinch starts &amp; occurs at top of the current pulse. </a:t>
            </a:r>
          </a:p>
          <a:p>
            <a:pPr algn="just">
              <a:lnSpc>
                <a:spcPct val="80000"/>
              </a:lnSpc>
            </a:pPr>
            <a:endParaRPr lang="en-US" sz="2000" b="1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en-US" sz="2000" b="1" smtClean="0">
                <a:solidFill>
                  <a:srgbClr val="00FF00"/>
                </a:solidFill>
                <a:latin typeface="Times New Roman" pitchFamily="18" charset="0"/>
              </a:rPr>
              <a:t>Equivalent to driving the pinch with a super-fast rising current; without necessitating fast line technology</a:t>
            </a:r>
            <a:r>
              <a:rPr lang="en-US" sz="2000" b="1" smtClean="0">
                <a:latin typeface="Times New Roman" pitchFamily="18" charset="0"/>
              </a:rPr>
              <a:t>.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en-US" sz="2000" b="1" smtClean="0">
                <a:latin typeface="Times New Roman" pitchFamily="18" charset="0"/>
              </a:rPr>
              <a:t> </a:t>
            </a:r>
          </a:p>
          <a:p>
            <a:pPr algn="just">
              <a:lnSpc>
                <a:spcPct val="80000"/>
              </a:lnSpc>
            </a:pPr>
            <a:r>
              <a:rPr lang="en-US" sz="2000" b="1" smtClean="0">
                <a:solidFill>
                  <a:srgbClr val="FF6600"/>
                </a:solidFill>
                <a:latin typeface="Times New Roman" pitchFamily="18" charset="0"/>
              </a:rPr>
              <a:t>The intensity which is achieved is superior to even the super fast pinch.</a:t>
            </a:r>
          </a:p>
          <a:p>
            <a:pPr>
              <a:lnSpc>
                <a:spcPct val="80000"/>
              </a:lnSpc>
            </a:pPr>
            <a:endParaRPr lang="en-US" sz="2000" b="1" smtClean="0">
              <a:latin typeface="Times New Roman" pitchFamily="18" charset="0"/>
            </a:endParaRPr>
          </a:p>
        </p:txBody>
      </p:sp>
      <p:pic>
        <p:nvPicPr>
          <p:cNvPr id="34821" name="Picture 6" descr="Fitting Poseidon 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352800"/>
            <a:ext cx="441960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4823" name="Object 3"/>
          <p:cNvGraphicFramePr>
            <a:graphicFrameLocks noChangeAspect="1"/>
          </p:cNvGraphicFramePr>
          <p:nvPr/>
        </p:nvGraphicFramePr>
        <p:xfrm>
          <a:off x="4800600" y="1752600"/>
          <a:ext cx="4343400" cy="136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3" name="Picture" r:id="rId4" imgW="4962144" imgH="1781556" progId="Word.Picture.8">
                  <p:embed/>
                </p:oleObj>
              </mc:Choice>
              <mc:Fallback>
                <p:oleObj name="Picture" r:id="rId4" imgW="4962144" imgH="1781556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752600"/>
                        <a:ext cx="4343400" cy="13668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62088"/>
          </a:xfrm>
        </p:spPr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Two Main Phases of the Plasma Focus</a:t>
            </a:r>
            <a:endParaRPr lang="en-US" sz="40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843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2286000"/>
          <a:ext cx="9144000" cy="328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3" name="Picture" r:id="rId3" imgW="4962144" imgH="1781556" progId="Word.Picture.8">
                  <p:embed/>
                </p:oleObj>
              </mc:Choice>
              <mc:Fallback>
                <p:oleObj name="Picture" r:id="rId3" imgW="4962144" imgH="1781556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86000"/>
                        <a:ext cx="9144000" cy="32813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914400" y="2362200"/>
            <a:ext cx="2057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Axial Phase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6705600" y="23622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Radial 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  <a:latin typeface="Times New Roman" pitchFamily="18" charset="0"/>
              </a:rPr>
              <a:t>Schematic of Code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xfrm>
            <a:off x="609600" y="990600"/>
            <a:ext cx="8001000" cy="56388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800" b="1" dirty="0" smtClean="0">
                <a:solidFill>
                  <a:srgbClr val="0000FF"/>
                </a:solidFill>
                <a:latin typeface="Times New Roman" pitchFamily="18" charset="0"/>
              </a:rPr>
              <a:t>Computes:</a:t>
            </a:r>
          </a:p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Axial phase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-snowplow model: 2 coupled equations-1 motion, coupled with 1 circuit. Incorporates mass swept-up fraction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</a:rPr>
              <a:t>f</a:t>
            </a:r>
            <a:r>
              <a:rPr lang="en-US" sz="2800" b="1" baseline="-12000" dirty="0" err="1" smtClean="0">
                <a:solidFill>
                  <a:srgbClr val="FF3300"/>
                </a:solidFill>
                <a:latin typeface="Times New Roman" pitchFamily="18" charset="0"/>
              </a:rPr>
              <a:t>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, and plasma current fraction 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</a:rPr>
              <a:t>f</a:t>
            </a:r>
            <a:r>
              <a:rPr lang="en-US" sz="2800" b="1" baseline="-12000" dirty="0" smtClean="0">
                <a:solidFill>
                  <a:srgbClr val="FF3300"/>
                </a:solidFill>
                <a:latin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. These model parameters account for all axial effects not specifically modelled.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Radial inward shock phase-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, Shock Front-Current Sheet slug with  thermodynamics: 4 coupled equations, 3 motion, coupled with 1 circuit; radial mass swept-up factor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</a:rPr>
              <a:t>f</a:t>
            </a:r>
            <a:r>
              <a:rPr lang="en-US" sz="2800" b="1" baseline="-12000" dirty="0" err="1" smtClean="0">
                <a:solidFill>
                  <a:srgbClr val="FF3300"/>
                </a:solidFill>
                <a:latin typeface="Times New Roman" pitchFamily="18" charset="0"/>
              </a:rPr>
              <a:t>mr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and current factor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</a:rPr>
              <a:t>f</a:t>
            </a:r>
            <a:r>
              <a:rPr lang="en-US" sz="2800" b="1" baseline="-12000" dirty="0" err="1" smtClean="0">
                <a:solidFill>
                  <a:srgbClr val="FF3300"/>
                </a:solidFill>
                <a:latin typeface="Times New Roman" pitchFamily="18" charset="0"/>
              </a:rPr>
              <a:t>cr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. These two model parameters are applied for the radial phases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Reflected Shock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RS Phase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Pinch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radiative phase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, including plasma self-absorption &amp; possibility of radiative collapse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Post-compression large radius axial 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Axial Phase (I) snow-</a:t>
            </a:r>
            <a:r>
              <a:rPr lang="en-A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plow</a:t>
            </a:r>
            <a:r>
              <a:rPr lang="en-A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model- </a:t>
            </a:r>
            <a:r>
              <a:rPr lang="en-A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coupled equations</a:t>
            </a:r>
            <a:r>
              <a:rPr lang="en-A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A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variables </a:t>
            </a:r>
            <a:r>
              <a:rPr lang="en-A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and I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Motion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r>
              <a:rPr lang="en-A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2276872"/>
            <a:ext cx="7099369" cy="135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08" y="4764918"/>
            <a:ext cx="8820392" cy="119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Equations</a:t>
            </a:r>
            <a:endParaRPr lang="en-M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axial phase are calculated using shock-jump equations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Tube voltage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calculated</a:t>
            </a:r>
            <a:endParaRPr lang="en-M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53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these 2 coupled Equations by dimensional analysis</a:t>
            </a:r>
            <a:endParaRPr lang="en-M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6279"/>
            <a:ext cx="8229600" cy="45259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Replace variables t, z, I by non-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dimensionalised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quantities as follows:</a:t>
            </a:r>
            <a:endParaRPr lang="en-M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=t/t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=z/z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=I/I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endParaRPr lang="en-M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=(L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/C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/Z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Z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=(L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/C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surge impedance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57883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pPr algn="l"/>
            <a:r>
              <a:rPr lang="en-MY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MY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M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Y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MY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M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Y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Computations suggest radiative 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collapse </a:t>
            </a:r>
            <a:r>
              <a:rPr lang="en-MY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 in small PF devices, opening a new frontier in our multi-faceted numerical journey. This review starts 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b</a:t>
            </a:r>
            <a:r>
              <a:rPr lang="en-MY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asics</a:t>
            </a:r>
            <a:r>
              <a:rPr lang="en-MY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then touch 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MY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insights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distilled by our efforts, </a:t>
            </a:r>
            <a:r>
              <a:rPr lang="en-MY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proceeds to 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barely glimpsed world of </a:t>
            </a:r>
            <a:r>
              <a:rPr lang="en-MY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radiatively</a:t>
            </a:r>
            <a:r>
              <a:rPr lang="en-MY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-collapsed high energy density 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(HED</a:t>
            </a:r>
            <a:r>
              <a:rPr lang="en-MY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in the PF. </a:t>
            </a:r>
            <a:br>
              <a:rPr lang="en-MY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Y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schematic of the talk is summarised in the figure below.</a:t>
            </a:r>
            <a:r>
              <a:rPr lang="en-MY" dirty="0"/>
              <a:t/>
            </a:r>
            <a:br>
              <a:rPr lang="en-MY" dirty="0"/>
            </a:br>
            <a:endParaRPr lang="en-MY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01" y="1412776"/>
            <a:ext cx="6986010" cy="454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58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Non-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dimensionalised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axial phase equations</a:t>
            </a:r>
            <a:endParaRPr lang="en-MY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</a:t>
            </a:r>
            <a:endParaRPr lang="en-MY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804973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324" y="4301083"/>
            <a:ext cx="4896544" cy="1931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07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1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Axial Transit Time &amp; 2 scaling parameters</a:t>
            </a:r>
            <a:endParaRPr lang="en-MY" sz="351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97" y="2732498"/>
            <a:ext cx="7434455" cy="1731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1556792"/>
            <a:ext cx="8136904" cy="472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process identifies the axial transit time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as:</a:t>
            </a:r>
          </a:p>
          <a:p>
            <a:pPr lvl="0">
              <a:spcBef>
                <a:spcPct val="20000"/>
              </a:spcBef>
            </a:pPr>
            <a:endParaRPr lang="en-US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</a:pP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</a:pPr>
            <a:endParaRPr lang="en-US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</a:pP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</a:pPr>
            <a:endParaRPr lang="en-US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two scaling parameters: 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(t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/t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</a:t>
            </a:r>
          </a:p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=L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MY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25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Radial Phase Slug Model</a:t>
            </a:r>
            <a:endParaRPr lang="en-M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98" y="1772816"/>
            <a:ext cx="7508149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07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/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Radial phase (II) –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coupled equations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variables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2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</a:t>
            </a:r>
            <a:r>
              <a:rPr lang="en-MY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MY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MY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590" y="1191214"/>
            <a:ext cx="8229600" cy="551723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radial inward shock speed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Slug elongation speed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Radial Piston speed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180" y="1484784"/>
            <a:ext cx="3037284" cy="84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64904"/>
            <a:ext cx="2423517" cy="87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73016"/>
            <a:ext cx="4302199" cy="132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459" y="4922167"/>
            <a:ext cx="4710629" cy="127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16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" y="0"/>
            <a:ext cx="8640960" cy="1143000"/>
          </a:xfrm>
        </p:spPr>
        <p:txBody>
          <a:bodyPr/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Equations for Radial Phase</a:t>
            </a:r>
            <a:endParaRPr lang="en-MY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Temperature</a:t>
            </a:r>
            <a:r>
              <a:rPr lang="en-US" sz="2800" dirty="0" smtClean="0">
                <a:latin typeface="Times New Roman" panose="02020603050405020304" pitchFamily="18" charset="0"/>
              </a:rPr>
              <a:t> &amp;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density</a:t>
            </a:r>
            <a:r>
              <a:rPr lang="en-US" sz="2800" dirty="0" smtClean="0">
                <a:latin typeface="Times New Roman" panose="02020603050405020304" pitchFamily="18" charset="0"/>
              </a:rPr>
              <a:t> are  calculated using Shock-jump equations.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Tube voltage</a:t>
            </a:r>
            <a:r>
              <a:rPr lang="en-US" sz="2800" dirty="0" smtClean="0">
                <a:latin typeface="Times New Roman" panose="02020603050405020304" pitchFamily="18" charset="0"/>
              </a:rPr>
              <a:t> is calculated.</a:t>
            </a:r>
          </a:p>
          <a:p>
            <a:r>
              <a:rPr lang="en-US" sz="2800" dirty="0" smtClean="0">
                <a:latin typeface="Times New Roman" panose="02020603050405020304" pitchFamily="18" charset="0"/>
              </a:rPr>
              <a:t>Thermodynamics properties:-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charge number</a:t>
            </a:r>
            <a:r>
              <a:rPr lang="en-US" sz="2800" dirty="0" smtClean="0">
                <a:latin typeface="Times New Roman" panose="02020603050405020304" pitchFamily="18" charset="0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specific heat ratio </a:t>
            </a:r>
            <a:r>
              <a:rPr lang="en-US" sz="2800" dirty="0" smtClean="0">
                <a:latin typeface="Times New Roman" panose="02020603050405020304" pitchFamily="18" charset="0"/>
              </a:rPr>
              <a:t>are calculated using Corona Model</a:t>
            </a:r>
          </a:p>
          <a:p>
            <a:r>
              <a:rPr lang="en-US" sz="2800" dirty="0" smtClean="0">
                <a:latin typeface="Times New Roman" panose="02020603050405020304" pitchFamily="18" charset="0"/>
              </a:rPr>
              <a:t>Critical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correction for finite communication speed </a:t>
            </a:r>
            <a:r>
              <a:rPr lang="en-US" sz="2800" dirty="0" smtClean="0">
                <a:latin typeface="Times New Roman" panose="02020603050405020304" pitchFamily="18" charset="0"/>
              </a:rPr>
              <a:t>(small disturbance speed) – an algorithm is applied to make this all-important correction</a:t>
            </a:r>
          </a:p>
          <a:p>
            <a:r>
              <a:rPr lang="en-US" sz="2800" dirty="0" smtClean="0">
                <a:latin typeface="Times New Roman" panose="02020603050405020304" pitchFamily="18" charset="0"/>
              </a:rPr>
              <a:t>The above are also applied in the Reflected Shock Phase (III)</a:t>
            </a:r>
            <a:endParaRPr lang="en-MY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25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Normalisation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radial phase equations</a:t>
            </a:r>
            <a:endParaRPr lang="en-MY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Symbol"/>
              </a:rPr>
              <a:t></a:t>
            </a:r>
            <a:r>
              <a:rPr lang="en-US" dirty="0"/>
              <a:t> 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t/t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/>
              <a:t>, </a:t>
            </a:r>
            <a:r>
              <a:rPr lang="en-US" dirty="0">
                <a:sym typeface="Symbol"/>
              </a:rPr>
              <a:t></a:t>
            </a:r>
            <a:r>
              <a:rPr lang="en-US" dirty="0"/>
              <a:t> 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I/I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in axial phase but with </a:t>
            </a:r>
            <a:r>
              <a:rPr lang="en-US" dirty="0">
                <a:sym typeface="Symbol"/>
              </a:rPr>
              <a:t></a:t>
            </a:r>
            <a:r>
              <a:rPr lang="en-US" baseline="-25000" dirty="0"/>
              <a:t>s</a:t>
            </a:r>
            <a:r>
              <a:rPr lang="en-US" dirty="0"/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/a</a:t>
            </a:r>
            <a:r>
              <a:rPr lang="en-US" dirty="0"/>
              <a:t>, </a:t>
            </a:r>
            <a:r>
              <a:rPr lang="en-US" dirty="0">
                <a:sym typeface="Symbol"/>
              </a:rPr>
              <a:t></a:t>
            </a:r>
            <a:r>
              <a:rPr lang="en-US" baseline="-25000" dirty="0"/>
              <a:t>p</a:t>
            </a:r>
            <a:r>
              <a:rPr lang="en-US" dirty="0"/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/a</a:t>
            </a:r>
            <a:r>
              <a:rPr lang="en-US" dirty="0"/>
              <a:t>, </a:t>
            </a:r>
            <a:r>
              <a:rPr lang="en-US" dirty="0">
                <a:sym typeface="Symbol"/>
              </a:rPr>
              <a:t></a:t>
            </a:r>
            <a:r>
              <a:rPr lang="en-US" baseline="-25000" dirty="0"/>
              <a:t>f</a:t>
            </a:r>
            <a:r>
              <a:rPr lang="en-US" dirty="0"/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distances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normalized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anode radius, instead of anode length</a:t>
            </a:r>
            <a:r>
              <a:rPr lang="en-US" dirty="0"/>
              <a:t>. 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55558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Normalised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radial equations- 4 coupled equations for 4 variables</a:t>
            </a:r>
            <a:endParaRPr lang="en-MY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Radial shock motion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Elongation of slug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Radial piston motion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Circuit</a:t>
            </a:r>
          </a:p>
          <a:p>
            <a:endParaRPr lang="en-MY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855" y="1526809"/>
            <a:ext cx="2322985" cy="88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55801"/>
            <a:ext cx="2569864" cy="95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097" y="3933056"/>
            <a:ext cx="577435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564" y="5260167"/>
            <a:ext cx="5809828" cy="1265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71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 radial transit time</a:t>
            </a:r>
            <a:endParaRPr lang="en-MY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 radial slug transit time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revealed as: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scaling parameters</a:t>
            </a:r>
          </a:p>
          <a:p>
            <a:pPr marL="0" indent="0">
              <a:buNone/>
            </a:pPr>
            <a:r>
              <a:rPr lang="en-US" sz="5400" baseline="-25000" dirty="0" smtClean="0">
                <a:latin typeface="Symbol" panose="05050102010706020507" pitchFamily="18" charset="2"/>
              </a:rPr>
              <a:t>  </a:t>
            </a:r>
            <a:r>
              <a:rPr lang="en-US" sz="3600" dirty="0" smtClean="0">
                <a:latin typeface="Symbol" panose="05050102010706020507" pitchFamily="18" charset="2"/>
              </a:rPr>
              <a:t>a</a:t>
            </a:r>
            <a:r>
              <a:rPr lang="en-US" sz="3600" dirty="0" smtClean="0"/>
              <a:t>=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M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60848"/>
            <a:ext cx="5577303" cy="127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85184"/>
            <a:ext cx="19293474" cy="58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80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Reflected Shock (III) Phase,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coupled equations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variables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/>
              <a:t>r</a:t>
            </a:r>
            <a:r>
              <a:rPr lang="en-US" sz="3600" b="1" baseline="-25000" dirty="0" err="1" smtClean="0"/>
              <a:t>r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/>
              <a:t>r</a:t>
            </a:r>
            <a:r>
              <a:rPr lang="en-US" sz="3600" b="1" baseline="-25000" dirty="0" err="1" smtClean="0"/>
              <a:t>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/>
              <a:t>z</a:t>
            </a:r>
            <a:r>
              <a:rPr lang="en-US" sz="3600" b="1" baseline="-25000" dirty="0" err="1" smtClean="0"/>
              <a:t>f</a:t>
            </a:r>
            <a:r>
              <a:rPr lang="en-US" sz="3600" b="1" baseline="-25000" dirty="0" smtClean="0"/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I </a:t>
            </a:r>
            <a:endParaRPr lang="en-MY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Reflected shock speed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Piston Speed</a:t>
            </a:r>
          </a:p>
          <a:p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Elongation Speed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</a:t>
            </a:r>
          </a:p>
          <a:p>
            <a:endParaRPr lang="en-MY" dirty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68169"/>
            <a:ext cx="2880745" cy="980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567367"/>
            <a:ext cx="4032448" cy="1501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457" y="4069137"/>
            <a:ext cx="297437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872300"/>
            <a:ext cx="5175288" cy="143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5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</a:rPr>
              <a:t>Additional Equations for RS Phase</a:t>
            </a:r>
            <a:endParaRPr lang="en-MY" dirty="0">
              <a:latin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Same as for Radial Shock Phase</a:t>
            </a:r>
            <a:endParaRPr lang="en-M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44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Range of Plasma Focus machines</a:t>
            </a:r>
          </a:p>
        </p:txBody>
      </p:sp>
      <p:pic>
        <p:nvPicPr>
          <p:cNvPr id="57347" name="Picture 4" descr="UNU ICTP PFF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" b="2640"/>
          <a:stretch>
            <a:fillRect/>
          </a:stretch>
        </p:blipFill>
        <p:spPr>
          <a:xfrm>
            <a:off x="0" y="1524000"/>
            <a:ext cx="2514600" cy="3643313"/>
          </a:xfrm>
        </p:spPr>
      </p:pic>
      <p:pic>
        <p:nvPicPr>
          <p:cNvPr id="57348" name="Picture 5" descr="PF1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0" b="9557"/>
          <a:stretch>
            <a:fillRect/>
          </a:stretch>
        </p:blipFill>
        <p:spPr bwMode="auto">
          <a:xfrm>
            <a:off x="3429000" y="1503363"/>
            <a:ext cx="5410200" cy="375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Text Box 6"/>
          <p:cNvSpPr txBox="1">
            <a:spLocks noChangeArrowheads="1"/>
          </p:cNvSpPr>
          <p:nvPr/>
        </p:nvSpPr>
        <p:spPr bwMode="auto">
          <a:xfrm>
            <a:off x="838200" y="5334000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/>
              <a:t>3 kJ machine</a:t>
            </a:r>
          </a:p>
        </p:txBody>
      </p:sp>
      <p:sp>
        <p:nvSpPr>
          <p:cNvPr id="57350" name="Text Box 7"/>
          <p:cNvSpPr txBox="1">
            <a:spLocks noChangeArrowheads="1"/>
          </p:cNvSpPr>
          <p:nvPr/>
        </p:nvSpPr>
        <p:spPr bwMode="auto">
          <a:xfrm>
            <a:off x="5181600" y="5334000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/>
              <a:t>1000 kJ machine</a:t>
            </a:r>
          </a:p>
        </p:txBody>
      </p:sp>
    </p:spTree>
    <p:extLst>
      <p:ext uri="{BB962C8B-B14F-4D97-AF65-F5344CB8AC3E}">
        <p14:creationId xmlns:p14="http://schemas.microsoft.com/office/powerpoint/2010/main" val="28433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Pinch Phase (IV)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 coupled equations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variables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40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40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4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 &amp;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MY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Radiation-coupled Piston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Speed</a:t>
            </a:r>
          </a:p>
          <a:p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Pinch elongation</a:t>
            </a:r>
            <a:r>
              <a:rPr lang="en-US" dirty="0" smtClean="0">
                <a:latin typeface="Times New Roman" panose="02020603050405020304" pitchFamily="18" charset="0"/>
              </a:rPr>
              <a:t>- similar to  earlier equation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Circuit</a:t>
            </a:r>
            <a:r>
              <a:rPr lang="en-US" dirty="0" smtClean="0">
                <a:latin typeface="Times New Roman" panose="02020603050405020304" pitchFamily="18" charset="0"/>
              </a:rPr>
              <a:t> – similar to earlier equation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Energy gain/loss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Q </a:t>
            </a:r>
            <a:r>
              <a:rPr lang="en-US" dirty="0" smtClean="0">
                <a:latin typeface="Times New Roman" panose="02020603050405020304" pitchFamily="18" charset="0"/>
              </a:rPr>
              <a:t>coupled </a:t>
            </a:r>
            <a:r>
              <a:rPr lang="en-US" dirty="0" smtClean="0">
                <a:latin typeface="Times New Roman" panose="02020603050405020304" pitchFamily="18" charset="0"/>
              </a:rPr>
              <a:t>into dynamics</a:t>
            </a:r>
            <a:endParaRPr lang="en-MY" dirty="0">
              <a:latin typeface="Times New Roman" panose="02020603050405020304" pitchFamily="18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56061"/>
            <a:ext cx="7642139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9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Equations-Pinch Phase</a:t>
            </a:r>
            <a:endParaRPr lang="en-M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use mass conservation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use Bennett balance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Plasma Resistance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use Spitzer equation</a:t>
            </a:r>
          </a:p>
        </p:txBody>
      </p:sp>
    </p:spTree>
    <p:extLst>
      <p:ext uri="{BB962C8B-B14F-4D97-AF65-F5344CB8AC3E}">
        <p14:creationId xmlns:p14="http://schemas.microsoft.com/office/powerpoint/2010/main" val="8863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Equations – Pinch Phase</a:t>
            </a:r>
            <a:endParaRPr lang="en-M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Q</a:t>
            </a:r>
            <a:r>
              <a:rPr lang="en-US" dirty="0">
                <a:latin typeface="Times New Roman" panose="02020603050405020304" pitchFamily="18" charset="0"/>
              </a:rPr>
              <a:t> has following components: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Joule heat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dirty="0">
                <a:latin typeface="Times New Roman" panose="02020603050405020304" pitchFamily="18" charset="0"/>
              </a:rPr>
              <a:t>Use Ohm equation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Bremsstrahlung</a:t>
            </a:r>
            <a:r>
              <a:rPr lang="en-US" dirty="0">
                <a:latin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recombination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</a:rPr>
              <a:t>and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line radiation</a:t>
            </a:r>
            <a:r>
              <a:rPr lang="en-US" dirty="0">
                <a:latin typeface="Times New Roman" panose="02020603050405020304" pitchFamily="18" charset="0"/>
              </a:rPr>
              <a:t>- use respective radiation power equations; sum for total radiation </a:t>
            </a:r>
            <a:r>
              <a:rPr lang="en-US" dirty="0" smtClean="0">
                <a:latin typeface="Times New Roman" panose="02020603050405020304" pitchFamily="18" charset="0"/>
              </a:rPr>
              <a:t>power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Plasma self-absorption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dirty="0" smtClean="0">
                <a:latin typeface="Times New Roman" panose="02020603050405020304" pitchFamily="18" charset="0"/>
              </a:rPr>
              <a:t>computed using a schematic developed jointly with N A D </a:t>
            </a:r>
            <a:r>
              <a:rPr lang="en-US" dirty="0" err="1" smtClean="0">
                <a:latin typeface="Times New Roman" panose="02020603050405020304" pitchFamily="18" charset="0"/>
              </a:rPr>
              <a:t>Khattak</a:t>
            </a:r>
            <a:endParaRPr lang="en-MY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94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2048"/>
            <a:ext cx="8229600" cy="1020688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</a:rPr>
              <a:t>Additional Equations- Pinch Phase</a:t>
            </a:r>
            <a:endParaRPr lang="en-MY" dirty="0">
              <a:latin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5256584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 radiation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a gas- Line radiation is integrated within a temperature window based on ionization levels; e.g. Ne SXR yield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Neutron yield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 using thermonuclear model + beam-gas target model (calibrated to globally measured yield curve)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 ions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fluence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flux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properties,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Fast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Plasma Stream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computed from plasma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	inductive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conversion.</a:t>
            </a:r>
            <a:endParaRPr lang="en-M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47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Post-Pinch axial phase (V)-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coupled equations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variables</a:t>
            </a:r>
            <a:endParaRPr lang="en-MY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 to Axial Phase (I) with objective to complete the computed current waveform</a:t>
            </a:r>
            <a:endParaRPr lang="en-M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76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221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 of equations- scheme</a:t>
            </a:r>
            <a:endParaRPr lang="en-M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t=0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d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z/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Increment 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integrate for z and I, calculate new values 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Point-by-point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sequentially, each phase below: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Axial phase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Radial inward phase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 phase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Pinch phase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 pinch large column axial phase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M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8321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1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Connecting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 and reality-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fitting the computed current waveform to the measured waveform</a:t>
            </a:r>
            <a:endParaRPr lang="en-MY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40768"/>
            <a:ext cx="8229600" cy="532859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Fitting parameters: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axial phase: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f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Radial phases: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endParaRPr lang="en-US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MY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3068960"/>
            <a:ext cx="5723040" cy="357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54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3"/>
          </a:xfrm>
        </p:spPr>
        <p:txBody>
          <a:bodyPr/>
          <a:lstStyle/>
          <a:p>
            <a:r>
              <a:rPr lang="en-US" sz="4000" b="1" smtClean="0">
                <a:latin typeface="Times New Roman" pitchFamily="18" charset="0"/>
              </a:rPr>
              <a:t>Significance of I</a:t>
            </a:r>
            <a:r>
              <a:rPr lang="en-US" sz="4000" b="1" baseline="-12000" smtClean="0">
                <a:latin typeface="Times New Roman" pitchFamily="18" charset="0"/>
              </a:rPr>
              <a:t>total</a:t>
            </a:r>
            <a:r>
              <a:rPr lang="en-US" sz="4000" b="1" smtClean="0">
                <a:latin typeface="Times New Roman" pitchFamily="18" charset="0"/>
              </a:rPr>
              <a:t> current fitting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458200" cy="49831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b="1" smtClean="0">
                <a:solidFill>
                  <a:srgbClr val="FF3300"/>
                </a:solidFill>
                <a:latin typeface="Times New Roman" pitchFamily="18" charset="0"/>
              </a:rPr>
              <a:t>f</a:t>
            </a:r>
            <a:r>
              <a:rPr lang="en-US" sz="1800" b="1" baseline="-12000" smtClean="0">
                <a:solidFill>
                  <a:srgbClr val="FF3300"/>
                </a:solidFill>
                <a:latin typeface="Times New Roman" pitchFamily="18" charset="0"/>
              </a:rPr>
              <a:t>m</a:t>
            </a:r>
            <a:r>
              <a:rPr lang="en-US" sz="1800" b="1" smtClean="0">
                <a:solidFill>
                  <a:srgbClr val="0033CC"/>
                </a:solidFill>
                <a:latin typeface="Times New Roman" pitchFamily="18" charset="0"/>
              </a:rPr>
              <a:t>: mass swept up factor, axial phase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800" b="1" smtClean="0">
                <a:solidFill>
                  <a:srgbClr val="0033CC"/>
                </a:solidFill>
                <a:latin typeface="Times New Roman" pitchFamily="18" charset="0"/>
              </a:rPr>
              <a:t>		accounts for all effects affecting mass swept up (structure 	inclination, porosity, boundary layer etc)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1800" b="1" smtClean="0">
              <a:solidFill>
                <a:srgbClr val="0033CC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800" b="1" smtClean="0">
                <a:solidFill>
                  <a:srgbClr val="FF3300"/>
                </a:solidFill>
                <a:latin typeface="Times New Roman" pitchFamily="18" charset="0"/>
              </a:rPr>
              <a:t>f</a:t>
            </a:r>
            <a:r>
              <a:rPr lang="en-US" sz="1800" b="1" baseline="-12000" smtClean="0">
                <a:solidFill>
                  <a:srgbClr val="FF3300"/>
                </a:solidFill>
                <a:latin typeface="Times New Roman" pitchFamily="18" charset="0"/>
              </a:rPr>
              <a:t>c</a:t>
            </a:r>
            <a:r>
              <a:rPr lang="en-US" sz="1800" b="1" smtClean="0">
                <a:solidFill>
                  <a:srgbClr val="0033CC"/>
                </a:solidFill>
                <a:latin typeface="Times New Roman" pitchFamily="18" charset="0"/>
              </a:rPr>
              <a:t>: plasma current factor, axial phase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800" b="1" smtClean="0">
                <a:solidFill>
                  <a:srgbClr val="0033CC"/>
                </a:solidFill>
                <a:latin typeface="Times New Roman" pitchFamily="18" charset="0"/>
              </a:rPr>
              <a:t>		accounts for all effects affecting current flowing in the plasma (current 	leakage to backwall, shunting and fragmenting, CS inclination etc), 	defines the fraction of I</a:t>
            </a:r>
            <a:r>
              <a:rPr lang="en-US" sz="1800" b="1" baseline="-12000" smtClean="0">
                <a:solidFill>
                  <a:srgbClr val="0033CC"/>
                </a:solidFill>
                <a:latin typeface="Times New Roman" pitchFamily="18" charset="0"/>
              </a:rPr>
              <a:t>total</a:t>
            </a:r>
            <a:r>
              <a:rPr lang="en-US" sz="1800" b="1" smtClean="0">
                <a:solidFill>
                  <a:srgbClr val="0033CC"/>
                </a:solidFill>
                <a:latin typeface="Times New Roman" pitchFamily="18" charset="0"/>
              </a:rPr>
              <a:t> effectively driving the magnetic piston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1800" b="1" smtClean="0">
              <a:solidFill>
                <a:srgbClr val="0033CC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800" b="1" smtClean="0">
                <a:solidFill>
                  <a:srgbClr val="FF3300"/>
                </a:solidFill>
                <a:latin typeface="Times New Roman" pitchFamily="18" charset="0"/>
              </a:rPr>
              <a:t>f</a:t>
            </a:r>
            <a:r>
              <a:rPr lang="en-US" sz="1800" b="1" baseline="-12000" smtClean="0">
                <a:solidFill>
                  <a:srgbClr val="FF3300"/>
                </a:solidFill>
                <a:latin typeface="Times New Roman" pitchFamily="18" charset="0"/>
              </a:rPr>
              <a:t>mr</a:t>
            </a:r>
            <a:r>
              <a:rPr lang="en-US" sz="1800" b="1" smtClean="0">
                <a:solidFill>
                  <a:srgbClr val="0033CC"/>
                </a:solidFill>
                <a:latin typeface="Times New Roman" pitchFamily="18" charset="0"/>
              </a:rPr>
              <a:t>: mass swept up factor, radial phase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800" b="1" smtClean="0">
                <a:solidFill>
                  <a:srgbClr val="0033CC"/>
                </a:solidFill>
                <a:latin typeface="Times New Roman" pitchFamily="18" charset="0"/>
              </a:rPr>
              <a:t>		accounts for all effects affecting mass swept up (structure 	inclination, porosity, axial mass streaming etc)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1800" b="1" smtClean="0">
              <a:solidFill>
                <a:srgbClr val="0033CC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800" b="1" smtClean="0">
                <a:solidFill>
                  <a:srgbClr val="FF3300"/>
                </a:solidFill>
                <a:latin typeface="Times New Roman" pitchFamily="18" charset="0"/>
              </a:rPr>
              <a:t>f</a:t>
            </a:r>
            <a:r>
              <a:rPr lang="en-US" sz="1800" b="1" baseline="-12000" smtClean="0">
                <a:solidFill>
                  <a:srgbClr val="FF3300"/>
                </a:solidFill>
                <a:latin typeface="Times New Roman" pitchFamily="18" charset="0"/>
              </a:rPr>
              <a:t>cr</a:t>
            </a:r>
            <a:r>
              <a:rPr lang="en-US" sz="1800" b="1" smtClean="0">
                <a:solidFill>
                  <a:srgbClr val="0033CC"/>
                </a:solidFill>
                <a:latin typeface="Times New Roman" pitchFamily="18" charset="0"/>
              </a:rPr>
              <a:t>: plasma current factor, radial phase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800" b="1" smtClean="0">
                <a:solidFill>
                  <a:srgbClr val="0033CC"/>
                </a:solidFill>
                <a:latin typeface="Times New Roman" pitchFamily="18" charset="0"/>
              </a:rPr>
              <a:t>		accounts for all effects affecting current flowing in the plasma (current 	leakage to backwall, CS bifurcation, current constriction/disruption etc) 	defines the fraction of I</a:t>
            </a:r>
            <a:r>
              <a:rPr lang="en-US" sz="1800" b="1" baseline="-12000" smtClean="0">
                <a:solidFill>
                  <a:srgbClr val="0033CC"/>
                </a:solidFill>
                <a:latin typeface="Times New Roman" pitchFamily="18" charset="0"/>
              </a:rPr>
              <a:t>total  </a:t>
            </a:r>
            <a:r>
              <a:rPr lang="en-US" sz="1800" b="1" smtClean="0">
                <a:solidFill>
                  <a:srgbClr val="0033CC"/>
                </a:solidFill>
                <a:latin typeface="Times New Roman" pitchFamily="18" charset="0"/>
              </a:rPr>
              <a:t>effectively driving the magnetic piston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1800" b="1" smtClean="0">
              <a:solidFill>
                <a:srgbClr val="0033CC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800" b="1" smtClean="0">
                <a:solidFill>
                  <a:srgbClr val="0033CC"/>
                </a:solidFill>
                <a:latin typeface="Times New Roman" pitchFamily="18" charset="0"/>
              </a:rPr>
              <a:t>We fit the computed I</a:t>
            </a:r>
            <a:r>
              <a:rPr lang="en-US" sz="1800" b="1" baseline="-12000" smtClean="0">
                <a:solidFill>
                  <a:srgbClr val="0033CC"/>
                </a:solidFill>
                <a:latin typeface="Times New Roman" pitchFamily="18" charset="0"/>
              </a:rPr>
              <a:t>total</a:t>
            </a:r>
            <a:r>
              <a:rPr lang="en-US" sz="1800" b="1" smtClean="0">
                <a:solidFill>
                  <a:srgbClr val="0033CC"/>
                </a:solidFill>
                <a:latin typeface="Times New Roman" pitchFamily="18" charset="0"/>
              </a:rPr>
              <a:t> waveform to the measured because the I</a:t>
            </a:r>
            <a:r>
              <a:rPr lang="en-US" sz="1800" b="1" baseline="-12000" smtClean="0">
                <a:solidFill>
                  <a:srgbClr val="0033CC"/>
                </a:solidFill>
                <a:latin typeface="Times New Roman" pitchFamily="18" charset="0"/>
              </a:rPr>
              <a:t>total</a:t>
            </a:r>
            <a:r>
              <a:rPr lang="en-US" sz="1800" b="1" smtClean="0">
                <a:solidFill>
                  <a:srgbClr val="0033CC"/>
                </a:solidFill>
                <a:latin typeface="Times New Roman" pitchFamily="18" charset="0"/>
              </a:rPr>
              <a:t> waveform is the one usually measured. Once the I</a:t>
            </a:r>
            <a:r>
              <a:rPr lang="en-US" sz="1800" b="1" baseline="-12000" smtClean="0">
                <a:solidFill>
                  <a:srgbClr val="0033CC"/>
                </a:solidFill>
                <a:latin typeface="Times New Roman" pitchFamily="18" charset="0"/>
              </a:rPr>
              <a:t>total</a:t>
            </a:r>
            <a:r>
              <a:rPr lang="en-US" sz="1800" b="1" smtClean="0">
                <a:solidFill>
                  <a:srgbClr val="0033CC"/>
                </a:solidFill>
                <a:latin typeface="Times New Roman" pitchFamily="18" charset="0"/>
              </a:rPr>
              <a:t> waveform is fitted by adjusting the 4 model parameters, the I</a:t>
            </a:r>
            <a:r>
              <a:rPr lang="en-US" sz="1800" b="1" baseline="-12000" smtClean="0">
                <a:solidFill>
                  <a:srgbClr val="0033CC"/>
                </a:solidFill>
                <a:latin typeface="Times New Roman" pitchFamily="18" charset="0"/>
              </a:rPr>
              <a:t>plasma</a:t>
            </a:r>
            <a:r>
              <a:rPr lang="en-US" sz="1800" b="1" smtClean="0">
                <a:solidFill>
                  <a:srgbClr val="0033CC"/>
                </a:solidFill>
                <a:latin typeface="Times New Roman" pitchFamily="18" charset="0"/>
              </a:rPr>
              <a:t> waveform is also implicitly fitted.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sz="2800" b="1" dirty="0" smtClean="0">
                <a:latin typeface="Times New Roman" pitchFamily="18" charset="0"/>
              </a:rPr>
              <a:t>Fitting Procedure- the 5-point fit</a:t>
            </a:r>
            <a:endParaRPr lang="en-US" dirty="0" smtClean="0"/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xfrm>
            <a:off x="17038" y="1340768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000" b="1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b="1" dirty="0" smtClean="0">
                <a:solidFill>
                  <a:srgbClr val="0033CC"/>
                </a:solidFill>
                <a:latin typeface="Times New Roman" pitchFamily="18" charset="0"/>
              </a:rPr>
              <a:t>The 5-Point Fit</a:t>
            </a:r>
            <a:r>
              <a:rPr lang="en-US" sz="1800" b="1" dirty="0" smtClean="0">
                <a:solidFill>
                  <a:srgbClr val="0033CC"/>
                </a:solidFill>
                <a:latin typeface="Times New Roman" pitchFamily="18" charset="0"/>
              </a:rPr>
              <a:t>:</a:t>
            </a:r>
          </a:p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rgbClr val="0033CC"/>
                </a:solidFill>
                <a:latin typeface="Times New Roman" pitchFamily="18" charset="0"/>
              </a:rPr>
              <a:t>First, the axial model factors </a:t>
            </a:r>
            <a:r>
              <a:rPr lang="en-US" sz="1800" b="1" i="1" dirty="0" err="1" smtClean="0">
                <a:solidFill>
                  <a:srgbClr val="FF3300"/>
                </a:solidFill>
                <a:latin typeface="Times New Roman" pitchFamily="18" charset="0"/>
              </a:rPr>
              <a:t>f</a:t>
            </a:r>
            <a:r>
              <a:rPr lang="en-US" sz="1800" b="1" i="1" baseline="-10000" dirty="0" err="1" smtClean="0">
                <a:solidFill>
                  <a:srgbClr val="FF3300"/>
                </a:solidFill>
                <a:latin typeface="Times New Roman" pitchFamily="18" charset="0"/>
              </a:rPr>
              <a:t>m</a:t>
            </a:r>
            <a:r>
              <a:rPr lang="en-US" sz="1800" b="1" dirty="0" smtClean="0">
                <a:solidFill>
                  <a:srgbClr val="0033CC"/>
                </a:solidFill>
                <a:latin typeface="Times New Roman" pitchFamily="18" charset="0"/>
              </a:rPr>
              <a:t>, </a:t>
            </a:r>
            <a:r>
              <a:rPr lang="en-US" sz="1800" b="1" i="1" dirty="0" smtClean="0">
                <a:solidFill>
                  <a:srgbClr val="FF3300"/>
                </a:solidFill>
                <a:latin typeface="Times New Roman" pitchFamily="18" charset="0"/>
              </a:rPr>
              <a:t>f</a:t>
            </a:r>
            <a:r>
              <a:rPr lang="en-US" sz="1800" b="1" i="1" baseline="-10000" dirty="0" smtClean="0">
                <a:solidFill>
                  <a:srgbClr val="FF3300"/>
                </a:solidFill>
                <a:latin typeface="Times New Roman" pitchFamily="18" charset="0"/>
              </a:rPr>
              <a:t>c</a:t>
            </a:r>
            <a:r>
              <a:rPr lang="en-US" sz="1800" b="1" dirty="0" smtClean="0">
                <a:solidFill>
                  <a:srgbClr val="0033CC"/>
                </a:solidFill>
                <a:latin typeface="Times New Roman" pitchFamily="18" charset="0"/>
              </a:rPr>
              <a:t> are adjusted (fitted) until </a:t>
            </a:r>
          </a:p>
          <a:p>
            <a:pPr lvl="1">
              <a:lnSpc>
                <a:spcPct val="80000"/>
              </a:lnSpc>
            </a:pPr>
            <a:r>
              <a:rPr lang="en-US" sz="1600" b="1" dirty="0" smtClean="0">
                <a:solidFill>
                  <a:srgbClr val="0033CC"/>
                </a:solidFill>
                <a:latin typeface="Times New Roman" pitchFamily="18" charset="0"/>
              </a:rPr>
              <a:t>(1) computed rising slope of the </a:t>
            </a:r>
            <a:r>
              <a:rPr lang="en-US" sz="1600" b="1" dirty="0" err="1" smtClean="0">
                <a:solidFill>
                  <a:srgbClr val="0033CC"/>
                </a:solidFill>
                <a:latin typeface="Times New Roman" pitchFamily="18" charset="0"/>
              </a:rPr>
              <a:t>I</a:t>
            </a:r>
            <a:r>
              <a:rPr lang="en-US" sz="1600" b="1" baseline="-12000" dirty="0" err="1" smtClean="0">
                <a:solidFill>
                  <a:srgbClr val="0033CC"/>
                </a:solidFill>
                <a:latin typeface="Times New Roman" pitchFamily="18" charset="0"/>
              </a:rPr>
              <a:t>total</a:t>
            </a:r>
            <a:r>
              <a:rPr lang="en-US" sz="1600" b="1" dirty="0" smtClean="0">
                <a:solidFill>
                  <a:srgbClr val="0033CC"/>
                </a:solidFill>
                <a:latin typeface="Times New Roman" pitchFamily="18" charset="0"/>
              </a:rPr>
              <a:t> trace and </a:t>
            </a:r>
          </a:p>
          <a:p>
            <a:pPr lvl="1">
              <a:lnSpc>
                <a:spcPct val="80000"/>
              </a:lnSpc>
            </a:pPr>
            <a:r>
              <a:rPr lang="en-US" sz="1600" b="1" dirty="0" smtClean="0">
                <a:solidFill>
                  <a:srgbClr val="0033CC"/>
                </a:solidFill>
                <a:latin typeface="Times New Roman" pitchFamily="18" charset="0"/>
              </a:rPr>
              <a:t>(2) the rounding off of the peak current  as well as </a:t>
            </a:r>
          </a:p>
          <a:p>
            <a:pPr lvl="1">
              <a:lnSpc>
                <a:spcPct val="80000"/>
              </a:lnSpc>
            </a:pPr>
            <a:r>
              <a:rPr lang="en-US" sz="1600" b="1" dirty="0" smtClean="0">
                <a:solidFill>
                  <a:srgbClr val="0033CC"/>
                </a:solidFill>
                <a:latin typeface="Times New Roman" pitchFamily="18" charset="0"/>
              </a:rPr>
              <a:t>(3) the peak current itself 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en-US" sz="1600" b="1" dirty="0" smtClean="0">
                <a:solidFill>
                  <a:srgbClr val="0033CC"/>
                </a:solidFill>
                <a:latin typeface="Times New Roman" pitchFamily="18" charset="0"/>
              </a:rPr>
              <a:t>     </a:t>
            </a:r>
            <a:r>
              <a:rPr lang="en-US" sz="1800" b="1" dirty="0" smtClean="0">
                <a:solidFill>
                  <a:srgbClr val="0033CC"/>
                </a:solidFill>
                <a:latin typeface="Times New Roman" pitchFamily="18" charset="0"/>
              </a:rPr>
              <a:t>are in reasonable (typically very good) fit with the measured </a:t>
            </a:r>
            <a:r>
              <a:rPr lang="en-US" sz="1600" b="1" dirty="0" err="1" smtClean="0">
                <a:solidFill>
                  <a:srgbClr val="0033CC"/>
                </a:solidFill>
                <a:latin typeface="Times New Roman" pitchFamily="18" charset="0"/>
              </a:rPr>
              <a:t>I</a:t>
            </a:r>
            <a:r>
              <a:rPr lang="en-US" sz="1600" b="1" baseline="-12000" dirty="0" err="1" smtClean="0">
                <a:solidFill>
                  <a:srgbClr val="0033CC"/>
                </a:solidFill>
                <a:latin typeface="Times New Roman" pitchFamily="18" charset="0"/>
              </a:rPr>
              <a:t>total</a:t>
            </a:r>
            <a:r>
              <a:rPr lang="en-US" sz="1800" b="1" dirty="0" smtClean="0">
                <a:solidFill>
                  <a:srgbClr val="0033CC"/>
                </a:solidFill>
                <a:latin typeface="Times New Roman" pitchFamily="18" charset="0"/>
              </a:rPr>
              <a:t> trace</a:t>
            </a:r>
            <a:r>
              <a:rPr lang="en-US" sz="1600" b="1" dirty="0" smtClean="0">
                <a:solidFill>
                  <a:srgbClr val="0033CC"/>
                </a:solidFill>
                <a:latin typeface="Times New Roman" pitchFamily="18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rgbClr val="0033CC"/>
                </a:solidFill>
                <a:latin typeface="Times New Roman" pitchFamily="18" charset="0"/>
              </a:rPr>
              <a:t>Next, adjust (fit) the radial phase model factors </a:t>
            </a:r>
            <a:r>
              <a:rPr lang="en-US" sz="1800" b="1" i="1" dirty="0" err="1" smtClean="0">
                <a:solidFill>
                  <a:srgbClr val="FF3300"/>
                </a:solidFill>
                <a:latin typeface="Times New Roman" pitchFamily="18" charset="0"/>
              </a:rPr>
              <a:t>f</a:t>
            </a:r>
            <a:r>
              <a:rPr lang="en-US" sz="1800" b="1" i="1" baseline="-10000" dirty="0" err="1" smtClean="0">
                <a:solidFill>
                  <a:srgbClr val="FF3300"/>
                </a:solidFill>
                <a:latin typeface="Times New Roman" pitchFamily="18" charset="0"/>
              </a:rPr>
              <a:t>mr</a:t>
            </a:r>
            <a:r>
              <a:rPr lang="en-US" sz="1800" b="1" dirty="0" smtClean="0">
                <a:solidFill>
                  <a:srgbClr val="0033CC"/>
                </a:solidFill>
                <a:latin typeface="Times New Roman" pitchFamily="18" charset="0"/>
              </a:rPr>
              <a:t> and </a:t>
            </a:r>
            <a:r>
              <a:rPr lang="en-US" sz="1800" b="1" i="1" dirty="0" err="1" smtClean="0">
                <a:solidFill>
                  <a:srgbClr val="FF3300"/>
                </a:solidFill>
                <a:latin typeface="Times New Roman" pitchFamily="18" charset="0"/>
              </a:rPr>
              <a:t>f</a:t>
            </a:r>
            <a:r>
              <a:rPr lang="en-US" sz="1800" b="1" i="1" baseline="-10000" dirty="0" err="1" smtClean="0">
                <a:solidFill>
                  <a:srgbClr val="FF3300"/>
                </a:solidFill>
                <a:latin typeface="Times New Roman" pitchFamily="18" charset="0"/>
              </a:rPr>
              <a:t>cr</a:t>
            </a:r>
            <a:r>
              <a:rPr lang="en-US" sz="18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33CC"/>
                </a:solidFill>
                <a:latin typeface="Times New Roman" pitchFamily="18" charset="0"/>
              </a:rPr>
              <a:t>until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800" b="1" dirty="0" smtClean="0">
                <a:solidFill>
                  <a:srgbClr val="0033CC"/>
                </a:solidFill>
                <a:latin typeface="Times New Roman" pitchFamily="18" charset="0"/>
              </a:rPr>
              <a:t>	  </a:t>
            </a:r>
            <a:r>
              <a:rPr lang="en-US" sz="1600" b="1" dirty="0" smtClean="0">
                <a:solidFill>
                  <a:srgbClr val="0033CC"/>
                </a:solidFill>
                <a:latin typeface="Times New Roman" pitchFamily="18" charset="0"/>
              </a:rPr>
              <a:t>-	(4) the computed slope and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600" b="1" dirty="0" smtClean="0">
                <a:solidFill>
                  <a:srgbClr val="0033CC"/>
                </a:solidFill>
                <a:latin typeface="Times New Roman" pitchFamily="18" charset="0"/>
              </a:rPr>
              <a:t>        -	(5) the depth of the dip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600" b="1" dirty="0" smtClean="0">
                <a:solidFill>
                  <a:srgbClr val="0033CC"/>
                </a:solidFill>
                <a:latin typeface="Times New Roman" pitchFamily="18" charset="0"/>
              </a:rPr>
              <a:t>		</a:t>
            </a:r>
            <a:r>
              <a:rPr lang="en-US" sz="1800" b="1" dirty="0" smtClean="0">
                <a:solidFill>
                  <a:srgbClr val="0033CC"/>
                </a:solidFill>
                <a:latin typeface="Times New Roman" pitchFamily="18" charset="0"/>
              </a:rPr>
              <a:t>agree with the measured </a:t>
            </a:r>
            <a:r>
              <a:rPr lang="en-US" sz="1800" b="1" dirty="0" err="1" smtClean="0">
                <a:solidFill>
                  <a:srgbClr val="0033CC"/>
                </a:solidFill>
                <a:latin typeface="Times New Roman" pitchFamily="18" charset="0"/>
              </a:rPr>
              <a:t>I</a:t>
            </a:r>
            <a:r>
              <a:rPr lang="en-US" sz="1800" b="1" baseline="-12000" dirty="0" err="1" smtClean="0">
                <a:solidFill>
                  <a:srgbClr val="0033CC"/>
                </a:solidFill>
                <a:latin typeface="Times New Roman" pitchFamily="18" charset="0"/>
              </a:rPr>
              <a:t>total</a:t>
            </a:r>
            <a:r>
              <a:rPr lang="en-US" sz="1800" b="1" baseline="-120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0033CC"/>
                </a:solidFill>
                <a:latin typeface="Times New Roman" pitchFamily="18" charset="0"/>
              </a:rPr>
              <a:t>waveform.</a:t>
            </a:r>
          </a:p>
          <a:p>
            <a:pPr>
              <a:lnSpc>
                <a:spcPct val="80000"/>
              </a:lnSpc>
            </a:pPr>
            <a:endParaRPr lang="en-US" sz="1600" b="1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1200" b="1" dirty="0" smtClean="0">
              <a:latin typeface="Times New Roman" pitchFamily="18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20888"/>
            <a:ext cx="3956541" cy="289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Once fitted, the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 outputs the properties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PF</a:t>
            </a:r>
            <a:endParaRPr lang="en-MY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654007" cy="574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30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908050" y="2109788"/>
            <a:ext cx="2528888" cy="838200"/>
            <a:chOff x="1920" y="960"/>
            <a:chExt cx="1593" cy="528"/>
          </a:xfrm>
        </p:grpSpPr>
        <p:sp>
          <p:nvSpPr>
            <p:cNvPr id="24579" name="AutoShape 3"/>
            <p:cNvSpPr>
              <a:spLocks noChangeArrowheads="1"/>
            </p:cNvSpPr>
            <p:nvPr/>
          </p:nvSpPr>
          <p:spPr bwMode="auto">
            <a:xfrm flipV="1">
              <a:off x="2548" y="976"/>
              <a:ext cx="336" cy="144"/>
            </a:xfrm>
            <a:prstGeom prst="triangle">
              <a:avLst>
                <a:gd name="adj" fmla="val 50000"/>
              </a:avLst>
            </a:prstGeom>
            <a:solidFill>
              <a:srgbClr val="F6C07E"/>
            </a:solidFill>
            <a:ln w="9525">
              <a:solidFill>
                <a:srgbClr val="F6C07E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auto">
            <a:xfrm flipH="1">
              <a:off x="2745" y="960"/>
              <a:ext cx="768" cy="528"/>
            </a:xfrm>
            <a:custGeom>
              <a:avLst/>
              <a:gdLst/>
              <a:ahLst/>
              <a:cxnLst>
                <a:cxn ang="0">
                  <a:pos x="768" y="160"/>
                </a:cxn>
                <a:cxn ang="0">
                  <a:pos x="672" y="64"/>
                </a:cxn>
                <a:cxn ang="0">
                  <a:pos x="528" y="16"/>
                </a:cxn>
                <a:cxn ang="0">
                  <a:pos x="336" y="16"/>
                </a:cxn>
                <a:cxn ang="0">
                  <a:pos x="192" y="112"/>
                </a:cxn>
                <a:cxn ang="0">
                  <a:pos x="48" y="352"/>
                </a:cxn>
                <a:cxn ang="0">
                  <a:pos x="0" y="544"/>
                </a:cxn>
              </a:cxnLst>
              <a:rect l="0" t="0" r="r" b="b"/>
              <a:pathLst>
                <a:path w="768" h="544">
                  <a:moveTo>
                    <a:pt x="768" y="160"/>
                  </a:moveTo>
                  <a:cubicBezTo>
                    <a:pt x="740" y="124"/>
                    <a:pt x="712" y="88"/>
                    <a:pt x="672" y="64"/>
                  </a:cubicBezTo>
                  <a:cubicBezTo>
                    <a:pt x="632" y="40"/>
                    <a:pt x="584" y="24"/>
                    <a:pt x="528" y="16"/>
                  </a:cubicBezTo>
                  <a:cubicBezTo>
                    <a:pt x="472" y="8"/>
                    <a:pt x="392" y="0"/>
                    <a:pt x="336" y="16"/>
                  </a:cubicBezTo>
                  <a:cubicBezTo>
                    <a:pt x="280" y="32"/>
                    <a:pt x="240" y="56"/>
                    <a:pt x="192" y="112"/>
                  </a:cubicBezTo>
                  <a:cubicBezTo>
                    <a:pt x="144" y="168"/>
                    <a:pt x="80" y="280"/>
                    <a:pt x="48" y="352"/>
                  </a:cubicBezTo>
                  <a:cubicBezTo>
                    <a:pt x="16" y="424"/>
                    <a:pt x="8" y="512"/>
                    <a:pt x="0" y="544"/>
                  </a:cubicBezTo>
                </a:path>
              </a:pathLst>
            </a:custGeom>
            <a:noFill/>
            <a:ln w="3810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auto">
            <a:xfrm>
              <a:off x="1920" y="960"/>
              <a:ext cx="768" cy="528"/>
            </a:xfrm>
            <a:custGeom>
              <a:avLst/>
              <a:gdLst/>
              <a:ahLst/>
              <a:cxnLst>
                <a:cxn ang="0">
                  <a:pos x="768" y="160"/>
                </a:cxn>
                <a:cxn ang="0">
                  <a:pos x="672" y="64"/>
                </a:cxn>
                <a:cxn ang="0">
                  <a:pos x="528" y="16"/>
                </a:cxn>
                <a:cxn ang="0">
                  <a:pos x="336" y="16"/>
                </a:cxn>
                <a:cxn ang="0">
                  <a:pos x="192" y="112"/>
                </a:cxn>
                <a:cxn ang="0">
                  <a:pos x="48" y="352"/>
                </a:cxn>
                <a:cxn ang="0">
                  <a:pos x="0" y="544"/>
                </a:cxn>
              </a:cxnLst>
              <a:rect l="0" t="0" r="r" b="b"/>
              <a:pathLst>
                <a:path w="768" h="544">
                  <a:moveTo>
                    <a:pt x="768" y="160"/>
                  </a:moveTo>
                  <a:cubicBezTo>
                    <a:pt x="740" y="124"/>
                    <a:pt x="712" y="88"/>
                    <a:pt x="672" y="64"/>
                  </a:cubicBezTo>
                  <a:cubicBezTo>
                    <a:pt x="632" y="40"/>
                    <a:pt x="584" y="24"/>
                    <a:pt x="528" y="16"/>
                  </a:cubicBezTo>
                  <a:cubicBezTo>
                    <a:pt x="472" y="8"/>
                    <a:pt x="392" y="0"/>
                    <a:pt x="336" y="16"/>
                  </a:cubicBezTo>
                  <a:cubicBezTo>
                    <a:pt x="280" y="32"/>
                    <a:pt x="240" y="56"/>
                    <a:pt x="192" y="112"/>
                  </a:cubicBezTo>
                  <a:cubicBezTo>
                    <a:pt x="144" y="168"/>
                    <a:pt x="80" y="280"/>
                    <a:pt x="48" y="352"/>
                  </a:cubicBezTo>
                  <a:cubicBezTo>
                    <a:pt x="16" y="424"/>
                    <a:pt x="8" y="512"/>
                    <a:pt x="0" y="544"/>
                  </a:cubicBezTo>
                </a:path>
              </a:pathLst>
            </a:custGeom>
            <a:noFill/>
            <a:ln w="3810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2" name="Line 6"/>
            <p:cNvSpPr>
              <a:spLocks noChangeShapeType="1"/>
            </p:cNvSpPr>
            <p:nvPr/>
          </p:nvSpPr>
          <p:spPr bwMode="auto">
            <a:xfrm>
              <a:off x="2388" y="972"/>
              <a:ext cx="720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3" name="AutoShape 7"/>
            <p:cNvSpPr>
              <a:spLocks noChangeArrowheads="1"/>
            </p:cNvSpPr>
            <p:nvPr/>
          </p:nvSpPr>
          <p:spPr bwMode="auto">
            <a:xfrm flipV="1">
              <a:off x="2620" y="1104"/>
              <a:ext cx="192" cy="96"/>
            </a:xfrm>
            <a:prstGeom prst="triangle">
              <a:avLst>
                <a:gd name="adj" fmla="val 50000"/>
              </a:avLst>
            </a:prstGeom>
            <a:solidFill>
              <a:srgbClr val="F6C07E"/>
            </a:solidFill>
            <a:ln w="38100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4" name="AutoShape 8"/>
            <p:cNvSpPr>
              <a:spLocks noChangeArrowheads="1"/>
            </p:cNvSpPr>
            <p:nvPr/>
          </p:nvSpPr>
          <p:spPr bwMode="auto">
            <a:xfrm flipV="1">
              <a:off x="2622" y="1184"/>
              <a:ext cx="192" cy="96"/>
            </a:xfrm>
            <a:prstGeom prst="triangle">
              <a:avLst>
                <a:gd name="adj" fmla="val 50000"/>
              </a:avLst>
            </a:prstGeom>
            <a:solidFill>
              <a:srgbClr val="F6C07E"/>
            </a:solidFill>
            <a:ln w="38100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5" name="AutoShape 9"/>
            <p:cNvSpPr>
              <a:spLocks noChangeArrowheads="1"/>
            </p:cNvSpPr>
            <p:nvPr/>
          </p:nvSpPr>
          <p:spPr bwMode="auto">
            <a:xfrm flipV="1">
              <a:off x="2622" y="1260"/>
              <a:ext cx="192" cy="96"/>
            </a:xfrm>
            <a:prstGeom prst="triangle">
              <a:avLst>
                <a:gd name="adj" fmla="val 50000"/>
              </a:avLst>
            </a:prstGeom>
            <a:solidFill>
              <a:srgbClr val="F6C07E"/>
            </a:solidFill>
            <a:ln w="38100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6" name="Line 10"/>
            <p:cNvSpPr>
              <a:spLocks noChangeShapeType="1"/>
            </p:cNvSpPr>
            <p:nvPr/>
          </p:nvSpPr>
          <p:spPr bwMode="auto">
            <a:xfrm>
              <a:off x="2718" y="1158"/>
              <a:ext cx="0" cy="48"/>
            </a:xfrm>
            <a:prstGeom prst="line">
              <a:avLst/>
            </a:prstGeom>
            <a:noFill/>
            <a:ln w="76200">
              <a:solidFill>
                <a:srgbClr val="F6C07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7" name="Line 11"/>
            <p:cNvSpPr>
              <a:spLocks noChangeShapeType="1"/>
            </p:cNvSpPr>
            <p:nvPr/>
          </p:nvSpPr>
          <p:spPr bwMode="auto">
            <a:xfrm>
              <a:off x="2720" y="1242"/>
              <a:ext cx="0" cy="48"/>
            </a:xfrm>
            <a:prstGeom prst="line">
              <a:avLst/>
            </a:prstGeom>
            <a:noFill/>
            <a:ln w="76200">
              <a:solidFill>
                <a:srgbClr val="F6C07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8" name="Line 12"/>
            <p:cNvSpPr>
              <a:spLocks noChangeShapeType="1"/>
            </p:cNvSpPr>
            <p:nvPr/>
          </p:nvSpPr>
          <p:spPr bwMode="auto">
            <a:xfrm>
              <a:off x="2716" y="1072"/>
              <a:ext cx="0" cy="48"/>
            </a:xfrm>
            <a:prstGeom prst="line">
              <a:avLst/>
            </a:prstGeom>
            <a:noFill/>
            <a:ln w="76200">
              <a:solidFill>
                <a:srgbClr val="F6C07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589" name="Group 13"/>
          <p:cNvGrpSpPr>
            <a:grpSpLocks/>
          </p:cNvGrpSpPr>
          <p:nvPr/>
        </p:nvGrpSpPr>
        <p:grpSpPr bwMode="auto">
          <a:xfrm>
            <a:off x="914400" y="2074863"/>
            <a:ext cx="2528888" cy="838200"/>
            <a:chOff x="1872" y="960"/>
            <a:chExt cx="1593" cy="528"/>
          </a:xfrm>
        </p:grpSpPr>
        <p:sp>
          <p:nvSpPr>
            <p:cNvPr id="24590" name="AutoShape 14"/>
            <p:cNvSpPr>
              <a:spLocks noChangeArrowheads="1"/>
            </p:cNvSpPr>
            <p:nvPr/>
          </p:nvSpPr>
          <p:spPr bwMode="auto">
            <a:xfrm flipV="1">
              <a:off x="2500" y="976"/>
              <a:ext cx="336" cy="144"/>
            </a:xfrm>
            <a:prstGeom prst="triangle">
              <a:avLst>
                <a:gd name="adj" fmla="val 50000"/>
              </a:avLst>
            </a:prstGeom>
            <a:solidFill>
              <a:srgbClr val="F6C07E"/>
            </a:solidFill>
            <a:ln w="9525">
              <a:solidFill>
                <a:srgbClr val="F6C07E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591" name="Group 15"/>
            <p:cNvGrpSpPr>
              <a:grpSpLocks/>
            </p:cNvGrpSpPr>
            <p:nvPr/>
          </p:nvGrpSpPr>
          <p:grpSpPr bwMode="auto">
            <a:xfrm>
              <a:off x="1872" y="960"/>
              <a:ext cx="1593" cy="528"/>
              <a:chOff x="1536" y="1008"/>
              <a:chExt cx="1593" cy="528"/>
            </a:xfrm>
          </p:grpSpPr>
          <p:grpSp>
            <p:nvGrpSpPr>
              <p:cNvPr id="24592" name="Group 16"/>
              <p:cNvGrpSpPr>
                <a:grpSpLocks/>
              </p:cNvGrpSpPr>
              <p:nvPr/>
            </p:nvGrpSpPr>
            <p:grpSpPr bwMode="auto">
              <a:xfrm>
                <a:off x="1536" y="1008"/>
                <a:ext cx="1593" cy="528"/>
                <a:chOff x="576" y="1296"/>
                <a:chExt cx="1593" cy="528"/>
              </a:xfrm>
            </p:grpSpPr>
            <p:sp>
              <p:nvSpPr>
                <p:cNvPr id="24593" name="Freeform 17"/>
                <p:cNvSpPr>
                  <a:spLocks/>
                </p:cNvSpPr>
                <p:nvPr/>
              </p:nvSpPr>
              <p:spPr bwMode="auto">
                <a:xfrm flipH="1">
                  <a:off x="1401" y="1296"/>
                  <a:ext cx="768" cy="528"/>
                </a:xfrm>
                <a:custGeom>
                  <a:avLst/>
                  <a:gdLst/>
                  <a:ahLst/>
                  <a:cxnLst>
                    <a:cxn ang="0">
                      <a:pos x="768" y="160"/>
                    </a:cxn>
                    <a:cxn ang="0">
                      <a:pos x="672" y="64"/>
                    </a:cxn>
                    <a:cxn ang="0">
                      <a:pos x="528" y="16"/>
                    </a:cxn>
                    <a:cxn ang="0">
                      <a:pos x="336" y="16"/>
                    </a:cxn>
                    <a:cxn ang="0">
                      <a:pos x="192" y="112"/>
                    </a:cxn>
                    <a:cxn ang="0">
                      <a:pos x="48" y="352"/>
                    </a:cxn>
                    <a:cxn ang="0">
                      <a:pos x="0" y="544"/>
                    </a:cxn>
                  </a:cxnLst>
                  <a:rect l="0" t="0" r="r" b="b"/>
                  <a:pathLst>
                    <a:path w="768" h="544">
                      <a:moveTo>
                        <a:pt x="768" y="160"/>
                      </a:moveTo>
                      <a:cubicBezTo>
                        <a:pt x="740" y="124"/>
                        <a:pt x="712" y="88"/>
                        <a:pt x="672" y="64"/>
                      </a:cubicBezTo>
                      <a:cubicBezTo>
                        <a:pt x="632" y="40"/>
                        <a:pt x="584" y="24"/>
                        <a:pt x="528" y="16"/>
                      </a:cubicBezTo>
                      <a:cubicBezTo>
                        <a:pt x="472" y="8"/>
                        <a:pt x="392" y="0"/>
                        <a:pt x="336" y="16"/>
                      </a:cubicBezTo>
                      <a:cubicBezTo>
                        <a:pt x="280" y="32"/>
                        <a:pt x="240" y="56"/>
                        <a:pt x="192" y="112"/>
                      </a:cubicBezTo>
                      <a:cubicBezTo>
                        <a:pt x="144" y="168"/>
                        <a:pt x="80" y="280"/>
                        <a:pt x="48" y="352"/>
                      </a:cubicBezTo>
                      <a:cubicBezTo>
                        <a:pt x="16" y="424"/>
                        <a:pt x="8" y="512"/>
                        <a:pt x="0" y="544"/>
                      </a:cubicBezTo>
                    </a:path>
                  </a:pathLst>
                </a:custGeom>
                <a:noFill/>
                <a:ln w="38100" cmpd="sng">
                  <a:solidFill>
                    <a:srgbClr val="FF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594" name="Freeform 18"/>
                <p:cNvSpPr>
                  <a:spLocks/>
                </p:cNvSpPr>
                <p:nvPr/>
              </p:nvSpPr>
              <p:spPr bwMode="auto">
                <a:xfrm>
                  <a:off x="576" y="1296"/>
                  <a:ext cx="768" cy="528"/>
                </a:xfrm>
                <a:custGeom>
                  <a:avLst/>
                  <a:gdLst/>
                  <a:ahLst/>
                  <a:cxnLst>
                    <a:cxn ang="0">
                      <a:pos x="768" y="160"/>
                    </a:cxn>
                    <a:cxn ang="0">
                      <a:pos x="672" y="64"/>
                    </a:cxn>
                    <a:cxn ang="0">
                      <a:pos x="528" y="16"/>
                    </a:cxn>
                    <a:cxn ang="0">
                      <a:pos x="336" y="16"/>
                    </a:cxn>
                    <a:cxn ang="0">
                      <a:pos x="192" y="112"/>
                    </a:cxn>
                    <a:cxn ang="0">
                      <a:pos x="48" y="352"/>
                    </a:cxn>
                    <a:cxn ang="0">
                      <a:pos x="0" y="544"/>
                    </a:cxn>
                  </a:cxnLst>
                  <a:rect l="0" t="0" r="r" b="b"/>
                  <a:pathLst>
                    <a:path w="768" h="544">
                      <a:moveTo>
                        <a:pt x="768" y="160"/>
                      </a:moveTo>
                      <a:cubicBezTo>
                        <a:pt x="740" y="124"/>
                        <a:pt x="712" y="88"/>
                        <a:pt x="672" y="64"/>
                      </a:cubicBezTo>
                      <a:cubicBezTo>
                        <a:pt x="632" y="40"/>
                        <a:pt x="584" y="24"/>
                        <a:pt x="528" y="16"/>
                      </a:cubicBezTo>
                      <a:cubicBezTo>
                        <a:pt x="472" y="8"/>
                        <a:pt x="392" y="0"/>
                        <a:pt x="336" y="16"/>
                      </a:cubicBezTo>
                      <a:cubicBezTo>
                        <a:pt x="280" y="32"/>
                        <a:pt x="240" y="56"/>
                        <a:pt x="192" y="112"/>
                      </a:cubicBezTo>
                      <a:cubicBezTo>
                        <a:pt x="144" y="168"/>
                        <a:pt x="80" y="280"/>
                        <a:pt x="48" y="352"/>
                      </a:cubicBezTo>
                      <a:cubicBezTo>
                        <a:pt x="16" y="424"/>
                        <a:pt x="8" y="512"/>
                        <a:pt x="0" y="544"/>
                      </a:cubicBezTo>
                    </a:path>
                  </a:pathLst>
                </a:custGeom>
                <a:noFill/>
                <a:ln w="38100" cmpd="sng">
                  <a:solidFill>
                    <a:srgbClr val="FF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595" name="Rectangle 19"/>
                <p:cNvSpPr>
                  <a:spLocks noChangeArrowheads="1"/>
                </p:cNvSpPr>
                <p:nvPr/>
              </p:nvSpPr>
              <p:spPr bwMode="auto">
                <a:xfrm>
                  <a:off x="1305" y="1440"/>
                  <a:ext cx="135" cy="294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596" name="Line 20"/>
              <p:cNvSpPr>
                <a:spLocks noChangeShapeType="1"/>
              </p:cNvSpPr>
              <p:nvPr/>
            </p:nvSpPr>
            <p:spPr bwMode="auto">
              <a:xfrm>
                <a:off x="2004" y="1020"/>
                <a:ext cx="720" cy="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4597" name="Group 21"/>
          <p:cNvGrpSpPr>
            <a:grpSpLocks/>
          </p:cNvGrpSpPr>
          <p:nvPr/>
        </p:nvGrpSpPr>
        <p:grpSpPr bwMode="auto">
          <a:xfrm>
            <a:off x="901700" y="2300288"/>
            <a:ext cx="2527300" cy="723900"/>
            <a:chOff x="1728" y="1200"/>
            <a:chExt cx="1592" cy="456"/>
          </a:xfrm>
        </p:grpSpPr>
        <p:grpSp>
          <p:nvGrpSpPr>
            <p:cNvPr id="24598" name="Group 22"/>
            <p:cNvGrpSpPr>
              <a:grpSpLocks/>
            </p:cNvGrpSpPr>
            <p:nvPr/>
          </p:nvGrpSpPr>
          <p:grpSpPr bwMode="auto">
            <a:xfrm>
              <a:off x="1728" y="1200"/>
              <a:ext cx="1592" cy="456"/>
              <a:chOff x="576" y="1416"/>
              <a:chExt cx="1592" cy="456"/>
            </a:xfrm>
          </p:grpSpPr>
          <p:sp>
            <p:nvSpPr>
              <p:cNvPr id="24599" name="Freeform 23"/>
              <p:cNvSpPr>
                <a:spLocks/>
              </p:cNvSpPr>
              <p:nvPr/>
            </p:nvSpPr>
            <p:spPr bwMode="auto">
              <a:xfrm>
                <a:off x="576" y="1416"/>
                <a:ext cx="680" cy="456"/>
              </a:xfrm>
              <a:custGeom>
                <a:avLst/>
                <a:gdLst/>
                <a:ahLst/>
                <a:cxnLst>
                  <a:cxn ang="0">
                    <a:pos x="672" y="312"/>
                  </a:cxn>
                  <a:cxn ang="0">
                    <a:pos x="672" y="216"/>
                  </a:cxn>
                  <a:cxn ang="0">
                    <a:pos x="624" y="120"/>
                  </a:cxn>
                  <a:cxn ang="0">
                    <a:pos x="480" y="24"/>
                  </a:cxn>
                  <a:cxn ang="0">
                    <a:pos x="288" y="24"/>
                  </a:cxn>
                  <a:cxn ang="0">
                    <a:pos x="144" y="168"/>
                  </a:cxn>
                  <a:cxn ang="0">
                    <a:pos x="48" y="360"/>
                  </a:cxn>
                  <a:cxn ang="0">
                    <a:pos x="0" y="456"/>
                  </a:cxn>
                </a:cxnLst>
                <a:rect l="0" t="0" r="r" b="b"/>
                <a:pathLst>
                  <a:path w="680" h="456">
                    <a:moveTo>
                      <a:pt x="672" y="312"/>
                    </a:moveTo>
                    <a:cubicBezTo>
                      <a:pt x="676" y="280"/>
                      <a:pt x="680" y="248"/>
                      <a:pt x="672" y="216"/>
                    </a:cubicBezTo>
                    <a:cubicBezTo>
                      <a:pt x="664" y="184"/>
                      <a:pt x="656" y="152"/>
                      <a:pt x="624" y="120"/>
                    </a:cubicBezTo>
                    <a:cubicBezTo>
                      <a:pt x="592" y="88"/>
                      <a:pt x="536" y="40"/>
                      <a:pt x="480" y="24"/>
                    </a:cubicBezTo>
                    <a:cubicBezTo>
                      <a:pt x="424" y="8"/>
                      <a:pt x="344" y="0"/>
                      <a:pt x="288" y="24"/>
                    </a:cubicBezTo>
                    <a:cubicBezTo>
                      <a:pt x="232" y="48"/>
                      <a:pt x="184" y="112"/>
                      <a:pt x="144" y="168"/>
                    </a:cubicBezTo>
                    <a:cubicBezTo>
                      <a:pt x="104" y="224"/>
                      <a:pt x="72" y="312"/>
                      <a:pt x="48" y="360"/>
                    </a:cubicBezTo>
                    <a:cubicBezTo>
                      <a:pt x="24" y="408"/>
                      <a:pt x="12" y="432"/>
                      <a:pt x="0" y="456"/>
                    </a:cubicBezTo>
                  </a:path>
                </a:pathLst>
              </a:custGeom>
              <a:noFill/>
              <a:ln w="38100" cmpd="sng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0" name="Freeform 24"/>
              <p:cNvSpPr>
                <a:spLocks/>
              </p:cNvSpPr>
              <p:nvPr/>
            </p:nvSpPr>
            <p:spPr bwMode="auto">
              <a:xfrm flipH="1">
                <a:off x="1488" y="1416"/>
                <a:ext cx="680" cy="456"/>
              </a:xfrm>
              <a:custGeom>
                <a:avLst/>
                <a:gdLst/>
                <a:ahLst/>
                <a:cxnLst>
                  <a:cxn ang="0">
                    <a:pos x="672" y="312"/>
                  </a:cxn>
                  <a:cxn ang="0">
                    <a:pos x="672" y="216"/>
                  </a:cxn>
                  <a:cxn ang="0">
                    <a:pos x="624" y="120"/>
                  </a:cxn>
                  <a:cxn ang="0">
                    <a:pos x="480" y="24"/>
                  </a:cxn>
                  <a:cxn ang="0">
                    <a:pos x="288" y="24"/>
                  </a:cxn>
                  <a:cxn ang="0">
                    <a:pos x="144" y="168"/>
                  </a:cxn>
                  <a:cxn ang="0">
                    <a:pos x="48" y="360"/>
                  </a:cxn>
                  <a:cxn ang="0">
                    <a:pos x="0" y="456"/>
                  </a:cxn>
                </a:cxnLst>
                <a:rect l="0" t="0" r="r" b="b"/>
                <a:pathLst>
                  <a:path w="680" h="456">
                    <a:moveTo>
                      <a:pt x="672" y="312"/>
                    </a:moveTo>
                    <a:cubicBezTo>
                      <a:pt x="676" y="280"/>
                      <a:pt x="680" y="248"/>
                      <a:pt x="672" y="216"/>
                    </a:cubicBezTo>
                    <a:cubicBezTo>
                      <a:pt x="664" y="184"/>
                      <a:pt x="656" y="152"/>
                      <a:pt x="624" y="120"/>
                    </a:cubicBezTo>
                    <a:cubicBezTo>
                      <a:pt x="592" y="88"/>
                      <a:pt x="536" y="40"/>
                      <a:pt x="480" y="24"/>
                    </a:cubicBezTo>
                    <a:cubicBezTo>
                      <a:pt x="424" y="8"/>
                      <a:pt x="344" y="0"/>
                      <a:pt x="288" y="24"/>
                    </a:cubicBezTo>
                    <a:cubicBezTo>
                      <a:pt x="232" y="48"/>
                      <a:pt x="184" y="112"/>
                      <a:pt x="144" y="168"/>
                    </a:cubicBezTo>
                    <a:cubicBezTo>
                      <a:pt x="104" y="224"/>
                      <a:pt x="72" y="312"/>
                      <a:pt x="48" y="360"/>
                    </a:cubicBezTo>
                    <a:cubicBezTo>
                      <a:pt x="24" y="408"/>
                      <a:pt x="12" y="432"/>
                      <a:pt x="0" y="456"/>
                    </a:cubicBezTo>
                  </a:path>
                </a:pathLst>
              </a:custGeom>
              <a:noFill/>
              <a:ln w="38100" cmpd="sng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601" name="Line 25"/>
            <p:cNvSpPr>
              <a:spLocks noChangeShapeType="1"/>
            </p:cNvSpPr>
            <p:nvPr/>
          </p:nvSpPr>
          <p:spPr bwMode="auto">
            <a:xfrm>
              <a:off x="2064" y="1200"/>
              <a:ext cx="912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602" name="Group 26"/>
          <p:cNvGrpSpPr>
            <a:grpSpLocks/>
          </p:cNvGrpSpPr>
          <p:nvPr/>
        </p:nvGrpSpPr>
        <p:grpSpPr bwMode="auto">
          <a:xfrm>
            <a:off x="914400" y="2609850"/>
            <a:ext cx="2528888" cy="666750"/>
            <a:chOff x="576" y="1644"/>
            <a:chExt cx="1593" cy="420"/>
          </a:xfrm>
        </p:grpSpPr>
        <p:grpSp>
          <p:nvGrpSpPr>
            <p:cNvPr id="24603" name="Group 27"/>
            <p:cNvGrpSpPr>
              <a:grpSpLocks/>
            </p:cNvGrpSpPr>
            <p:nvPr/>
          </p:nvGrpSpPr>
          <p:grpSpPr bwMode="auto">
            <a:xfrm>
              <a:off x="576" y="1647"/>
              <a:ext cx="1593" cy="417"/>
              <a:chOff x="576" y="1647"/>
              <a:chExt cx="1593" cy="417"/>
            </a:xfrm>
          </p:grpSpPr>
          <p:sp>
            <p:nvSpPr>
              <p:cNvPr id="24604" name="Freeform 28"/>
              <p:cNvSpPr>
                <a:spLocks/>
              </p:cNvSpPr>
              <p:nvPr/>
            </p:nvSpPr>
            <p:spPr bwMode="auto">
              <a:xfrm>
                <a:off x="576" y="1651"/>
                <a:ext cx="567" cy="413"/>
              </a:xfrm>
              <a:custGeom>
                <a:avLst/>
                <a:gdLst/>
                <a:ahLst/>
                <a:cxnLst>
                  <a:cxn ang="0">
                    <a:pos x="576" y="192"/>
                  </a:cxn>
                  <a:cxn ang="0">
                    <a:pos x="528" y="48"/>
                  </a:cxn>
                  <a:cxn ang="0">
                    <a:pos x="384" y="0"/>
                  </a:cxn>
                  <a:cxn ang="0">
                    <a:pos x="240" y="48"/>
                  </a:cxn>
                  <a:cxn ang="0">
                    <a:pos x="96" y="240"/>
                  </a:cxn>
                  <a:cxn ang="0">
                    <a:pos x="0" y="432"/>
                  </a:cxn>
                </a:cxnLst>
                <a:rect l="0" t="0" r="r" b="b"/>
                <a:pathLst>
                  <a:path w="576" h="432">
                    <a:moveTo>
                      <a:pt x="576" y="192"/>
                    </a:moveTo>
                    <a:cubicBezTo>
                      <a:pt x="568" y="136"/>
                      <a:pt x="560" y="80"/>
                      <a:pt x="528" y="48"/>
                    </a:cubicBezTo>
                    <a:cubicBezTo>
                      <a:pt x="496" y="16"/>
                      <a:pt x="432" y="0"/>
                      <a:pt x="384" y="0"/>
                    </a:cubicBezTo>
                    <a:cubicBezTo>
                      <a:pt x="336" y="0"/>
                      <a:pt x="288" y="8"/>
                      <a:pt x="240" y="48"/>
                    </a:cubicBezTo>
                    <a:cubicBezTo>
                      <a:pt x="192" y="88"/>
                      <a:pt x="136" y="176"/>
                      <a:pt x="96" y="240"/>
                    </a:cubicBezTo>
                    <a:cubicBezTo>
                      <a:pt x="56" y="304"/>
                      <a:pt x="28" y="368"/>
                      <a:pt x="0" y="432"/>
                    </a:cubicBezTo>
                  </a:path>
                </a:pathLst>
              </a:custGeom>
              <a:noFill/>
              <a:ln w="38100" cmpd="sng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5" name="Freeform 29"/>
              <p:cNvSpPr>
                <a:spLocks/>
              </p:cNvSpPr>
              <p:nvPr/>
            </p:nvSpPr>
            <p:spPr bwMode="auto">
              <a:xfrm flipH="1">
                <a:off x="1602" y="1647"/>
                <a:ext cx="567" cy="413"/>
              </a:xfrm>
              <a:custGeom>
                <a:avLst/>
                <a:gdLst/>
                <a:ahLst/>
                <a:cxnLst>
                  <a:cxn ang="0">
                    <a:pos x="576" y="192"/>
                  </a:cxn>
                  <a:cxn ang="0">
                    <a:pos x="528" y="48"/>
                  </a:cxn>
                  <a:cxn ang="0">
                    <a:pos x="384" y="0"/>
                  </a:cxn>
                  <a:cxn ang="0">
                    <a:pos x="240" y="48"/>
                  </a:cxn>
                  <a:cxn ang="0">
                    <a:pos x="96" y="240"/>
                  </a:cxn>
                  <a:cxn ang="0">
                    <a:pos x="0" y="432"/>
                  </a:cxn>
                </a:cxnLst>
                <a:rect l="0" t="0" r="r" b="b"/>
                <a:pathLst>
                  <a:path w="576" h="432">
                    <a:moveTo>
                      <a:pt x="576" y="192"/>
                    </a:moveTo>
                    <a:cubicBezTo>
                      <a:pt x="568" y="136"/>
                      <a:pt x="560" y="80"/>
                      <a:pt x="528" y="48"/>
                    </a:cubicBezTo>
                    <a:cubicBezTo>
                      <a:pt x="496" y="16"/>
                      <a:pt x="432" y="0"/>
                      <a:pt x="384" y="0"/>
                    </a:cubicBezTo>
                    <a:cubicBezTo>
                      <a:pt x="336" y="0"/>
                      <a:pt x="288" y="8"/>
                      <a:pt x="240" y="48"/>
                    </a:cubicBezTo>
                    <a:cubicBezTo>
                      <a:pt x="192" y="88"/>
                      <a:pt x="136" y="176"/>
                      <a:pt x="96" y="240"/>
                    </a:cubicBezTo>
                    <a:cubicBezTo>
                      <a:pt x="56" y="304"/>
                      <a:pt x="28" y="368"/>
                      <a:pt x="0" y="432"/>
                    </a:cubicBezTo>
                  </a:path>
                </a:pathLst>
              </a:custGeom>
              <a:noFill/>
              <a:ln w="38100" cmpd="sng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606" name="Line 30"/>
            <p:cNvSpPr>
              <a:spLocks noChangeShapeType="1"/>
            </p:cNvSpPr>
            <p:nvPr/>
          </p:nvSpPr>
          <p:spPr bwMode="auto">
            <a:xfrm>
              <a:off x="912" y="1644"/>
              <a:ext cx="912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607" name="Group 31"/>
          <p:cNvGrpSpPr>
            <a:grpSpLocks/>
          </p:cNvGrpSpPr>
          <p:nvPr/>
        </p:nvGrpSpPr>
        <p:grpSpPr bwMode="auto">
          <a:xfrm>
            <a:off x="914400" y="3276600"/>
            <a:ext cx="2508250" cy="990600"/>
            <a:chOff x="580" y="2448"/>
            <a:chExt cx="1580" cy="576"/>
          </a:xfrm>
        </p:grpSpPr>
        <p:sp>
          <p:nvSpPr>
            <p:cNvPr id="24608" name="Arc 32"/>
            <p:cNvSpPr>
              <a:spLocks/>
            </p:cNvSpPr>
            <p:nvPr/>
          </p:nvSpPr>
          <p:spPr bwMode="auto">
            <a:xfrm flipH="1">
              <a:off x="580" y="2448"/>
              <a:ext cx="528" cy="57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2205F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9" name="Arc 33"/>
            <p:cNvSpPr>
              <a:spLocks/>
            </p:cNvSpPr>
            <p:nvPr/>
          </p:nvSpPr>
          <p:spPr bwMode="auto">
            <a:xfrm>
              <a:off x="1632" y="2448"/>
              <a:ext cx="528" cy="57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2205F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610" name="Group 34"/>
          <p:cNvGrpSpPr>
            <a:grpSpLocks/>
          </p:cNvGrpSpPr>
          <p:nvPr/>
        </p:nvGrpSpPr>
        <p:grpSpPr bwMode="auto">
          <a:xfrm>
            <a:off x="914400" y="4267200"/>
            <a:ext cx="2514600" cy="612775"/>
            <a:chOff x="576" y="3216"/>
            <a:chExt cx="1584" cy="338"/>
          </a:xfrm>
        </p:grpSpPr>
        <p:sp>
          <p:nvSpPr>
            <p:cNvPr id="24611" name="Arc 35"/>
            <p:cNvSpPr>
              <a:spLocks/>
            </p:cNvSpPr>
            <p:nvPr/>
          </p:nvSpPr>
          <p:spPr bwMode="auto">
            <a:xfrm flipH="1">
              <a:off x="576" y="3216"/>
              <a:ext cx="528" cy="336"/>
            </a:xfrm>
            <a:custGeom>
              <a:avLst/>
              <a:gdLst>
                <a:gd name="G0" fmla="+- 0 0 0"/>
                <a:gd name="G1" fmla="+- 21585 0 0"/>
                <a:gd name="G2" fmla="+- 21600 0 0"/>
                <a:gd name="T0" fmla="*/ 817 w 21598"/>
                <a:gd name="T1" fmla="*/ 0 h 21585"/>
                <a:gd name="T2" fmla="*/ 21598 w 21598"/>
                <a:gd name="T3" fmla="*/ 21322 h 21585"/>
                <a:gd name="T4" fmla="*/ 0 w 21598"/>
                <a:gd name="T5" fmla="*/ 21585 h 2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21585" fill="none" extrusionOk="0">
                  <a:moveTo>
                    <a:pt x="816" y="0"/>
                  </a:moveTo>
                  <a:cubicBezTo>
                    <a:pt x="12318" y="435"/>
                    <a:pt x="21458" y="9813"/>
                    <a:pt x="21598" y="21321"/>
                  </a:cubicBezTo>
                </a:path>
                <a:path w="21598" h="21585" stroke="0" extrusionOk="0">
                  <a:moveTo>
                    <a:pt x="816" y="0"/>
                  </a:moveTo>
                  <a:cubicBezTo>
                    <a:pt x="12318" y="435"/>
                    <a:pt x="21458" y="9813"/>
                    <a:pt x="21598" y="21321"/>
                  </a:cubicBezTo>
                  <a:lnTo>
                    <a:pt x="0" y="21585"/>
                  </a:lnTo>
                  <a:close/>
                </a:path>
              </a:pathLst>
            </a:custGeom>
            <a:noFill/>
            <a:ln w="28575">
              <a:solidFill>
                <a:srgbClr val="2205F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2" name="Arc 36"/>
            <p:cNvSpPr>
              <a:spLocks/>
            </p:cNvSpPr>
            <p:nvPr/>
          </p:nvSpPr>
          <p:spPr bwMode="auto">
            <a:xfrm>
              <a:off x="1632" y="3218"/>
              <a:ext cx="528" cy="336"/>
            </a:xfrm>
            <a:custGeom>
              <a:avLst/>
              <a:gdLst>
                <a:gd name="G0" fmla="+- 0 0 0"/>
                <a:gd name="G1" fmla="+- 21585 0 0"/>
                <a:gd name="G2" fmla="+- 21600 0 0"/>
                <a:gd name="T0" fmla="*/ 817 w 21598"/>
                <a:gd name="T1" fmla="*/ 0 h 21585"/>
                <a:gd name="T2" fmla="*/ 21598 w 21598"/>
                <a:gd name="T3" fmla="*/ 21322 h 21585"/>
                <a:gd name="T4" fmla="*/ 0 w 21598"/>
                <a:gd name="T5" fmla="*/ 21585 h 2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21585" fill="none" extrusionOk="0">
                  <a:moveTo>
                    <a:pt x="816" y="0"/>
                  </a:moveTo>
                  <a:cubicBezTo>
                    <a:pt x="12318" y="435"/>
                    <a:pt x="21458" y="9813"/>
                    <a:pt x="21598" y="21321"/>
                  </a:cubicBezTo>
                </a:path>
                <a:path w="21598" h="21585" stroke="0" extrusionOk="0">
                  <a:moveTo>
                    <a:pt x="816" y="0"/>
                  </a:moveTo>
                  <a:cubicBezTo>
                    <a:pt x="12318" y="435"/>
                    <a:pt x="21458" y="9813"/>
                    <a:pt x="21598" y="21321"/>
                  </a:cubicBezTo>
                  <a:lnTo>
                    <a:pt x="0" y="21585"/>
                  </a:lnTo>
                  <a:close/>
                </a:path>
              </a:pathLst>
            </a:custGeom>
            <a:noFill/>
            <a:ln w="28575">
              <a:solidFill>
                <a:srgbClr val="2205F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613" name="Group 37"/>
          <p:cNvGrpSpPr>
            <a:grpSpLocks/>
          </p:cNvGrpSpPr>
          <p:nvPr/>
        </p:nvGrpSpPr>
        <p:grpSpPr bwMode="auto">
          <a:xfrm>
            <a:off x="1204913" y="4762500"/>
            <a:ext cx="1938337" cy="506413"/>
            <a:chOff x="759" y="3000"/>
            <a:chExt cx="1221" cy="319"/>
          </a:xfrm>
        </p:grpSpPr>
        <p:sp>
          <p:nvSpPr>
            <p:cNvPr id="24614" name="Arc 38"/>
            <p:cNvSpPr>
              <a:spLocks/>
            </p:cNvSpPr>
            <p:nvPr/>
          </p:nvSpPr>
          <p:spPr bwMode="auto">
            <a:xfrm>
              <a:off x="1644" y="3007"/>
              <a:ext cx="336" cy="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3410"/>
                <a:gd name="T2" fmla="*/ 21524 w 21600"/>
                <a:gd name="T3" fmla="*/ 23410 h 23410"/>
                <a:gd name="T4" fmla="*/ 0 w 21600"/>
                <a:gd name="T5" fmla="*/ 21600 h 23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41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204"/>
                    <a:pt x="21574" y="22807"/>
                    <a:pt x="21524" y="23410"/>
                  </a:cubicBezTo>
                </a:path>
                <a:path w="21600" h="2341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204"/>
                    <a:pt x="21574" y="22807"/>
                    <a:pt x="21524" y="2341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CC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kumimoji="1" lang="en-AU" sz="2400">
                <a:solidFill>
                  <a:srgbClr val="CC0099"/>
                </a:solidFill>
                <a:latin typeface="Times New Roman" pitchFamily="18" charset="0"/>
              </a:endParaRPr>
            </a:p>
          </p:txBody>
        </p:sp>
        <p:sp>
          <p:nvSpPr>
            <p:cNvPr id="24615" name="Arc 39"/>
            <p:cNvSpPr>
              <a:spLocks/>
            </p:cNvSpPr>
            <p:nvPr/>
          </p:nvSpPr>
          <p:spPr bwMode="auto">
            <a:xfrm flipH="1">
              <a:off x="759" y="3000"/>
              <a:ext cx="336" cy="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3410"/>
                <a:gd name="T2" fmla="*/ 21524 w 21600"/>
                <a:gd name="T3" fmla="*/ 23410 h 23410"/>
                <a:gd name="T4" fmla="*/ 0 w 21600"/>
                <a:gd name="T5" fmla="*/ 21600 h 23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41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204"/>
                    <a:pt x="21574" y="22807"/>
                    <a:pt x="21524" y="23410"/>
                  </a:cubicBezTo>
                </a:path>
                <a:path w="21600" h="2341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204"/>
                    <a:pt x="21574" y="22807"/>
                    <a:pt x="21524" y="2341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CC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kumimoji="1" lang="en-AU" sz="2400">
                <a:solidFill>
                  <a:srgbClr val="CC0099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4616" name="Group 40"/>
          <p:cNvGrpSpPr>
            <a:grpSpLocks/>
          </p:cNvGrpSpPr>
          <p:nvPr/>
        </p:nvGrpSpPr>
        <p:grpSpPr bwMode="auto">
          <a:xfrm>
            <a:off x="914400" y="2757488"/>
            <a:ext cx="2514600" cy="990600"/>
            <a:chOff x="576" y="1728"/>
            <a:chExt cx="1584" cy="624"/>
          </a:xfrm>
        </p:grpSpPr>
        <p:sp>
          <p:nvSpPr>
            <p:cNvPr id="24617" name="Arc 41"/>
            <p:cNvSpPr>
              <a:spLocks/>
            </p:cNvSpPr>
            <p:nvPr/>
          </p:nvSpPr>
          <p:spPr bwMode="auto">
            <a:xfrm>
              <a:off x="1632" y="1728"/>
              <a:ext cx="528" cy="62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2205F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8" name="Arc 42"/>
            <p:cNvSpPr>
              <a:spLocks/>
            </p:cNvSpPr>
            <p:nvPr/>
          </p:nvSpPr>
          <p:spPr bwMode="auto">
            <a:xfrm flipH="1">
              <a:off x="576" y="1728"/>
              <a:ext cx="528" cy="62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2205F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304800" y="152400"/>
            <a:ext cx="7696200" cy="685800"/>
          </a:xfrm>
          <a:prstGeom prst="rect">
            <a:avLst/>
          </a:prstGeom>
          <a:gradFill rotWithShape="0">
            <a:gsLst>
              <a:gs pos="0">
                <a:srgbClr val="FF0066">
                  <a:gamma/>
                  <a:shade val="46275"/>
                  <a:invGamma/>
                </a:srgbClr>
              </a:gs>
              <a:gs pos="100000">
                <a:srgbClr val="FF00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4000" b="1" i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Plasma </a:t>
            </a:r>
            <a:r>
              <a:rPr lang="en-US" sz="4000" b="1" i="1" dirty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Dynamics in </a:t>
            </a:r>
            <a:r>
              <a:rPr lang="en-US" sz="4000" b="1" i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Plasma Focus</a:t>
            </a:r>
            <a:endParaRPr lang="en-US" sz="4000" dirty="0">
              <a:solidFill>
                <a:srgbClr val="FF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620" name="Group 44"/>
          <p:cNvGrpSpPr>
            <a:grpSpLocks/>
          </p:cNvGrpSpPr>
          <p:nvPr/>
        </p:nvGrpSpPr>
        <p:grpSpPr bwMode="auto">
          <a:xfrm>
            <a:off x="928688" y="3733800"/>
            <a:ext cx="2508250" cy="914400"/>
            <a:chOff x="580" y="2448"/>
            <a:chExt cx="1580" cy="576"/>
          </a:xfrm>
        </p:grpSpPr>
        <p:sp>
          <p:nvSpPr>
            <p:cNvPr id="24621" name="Arc 45"/>
            <p:cNvSpPr>
              <a:spLocks/>
            </p:cNvSpPr>
            <p:nvPr/>
          </p:nvSpPr>
          <p:spPr bwMode="auto">
            <a:xfrm flipH="1">
              <a:off x="580" y="2448"/>
              <a:ext cx="528" cy="57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2205F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2" name="Arc 46"/>
            <p:cNvSpPr>
              <a:spLocks/>
            </p:cNvSpPr>
            <p:nvPr/>
          </p:nvSpPr>
          <p:spPr bwMode="auto">
            <a:xfrm>
              <a:off x="1632" y="2448"/>
              <a:ext cx="528" cy="57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2205F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623" name="Group 47"/>
          <p:cNvGrpSpPr>
            <a:grpSpLocks/>
          </p:cNvGrpSpPr>
          <p:nvPr/>
        </p:nvGrpSpPr>
        <p:grpSpPr bwMode="auto">
          <a:xfrm>
            <a:off x="928688" y="4781550"/>
            <a:ext cx="2514600" cy="536575"/>
            <a:chOff x="576" y="3216"/>
            <a:chExt cx="1584" cy="338"/>
          </a:xfrm>
        </p:grpSpPr>
        <p:sp>
          <p:nvSpPr>
            <p:cNvPr id="24624" name="Arc 48"/>
            <p:cNvSpPr>
              <a:spLocks/>
            </p:cNvSpPr>
            <p:nvPr/>
          </p:nvSpPr>
          <p:spPr bwMode="auto">
            <a:xfrm flipH="1">
              <a:off x="576" y="3216"/>
              <a:ext cx="528" cy="336"/>
            </a:xfrm>
            <a:custGeom>
              <a:avLst/>
              <a:gdLst>
                <a:gd name="G0" fmla="+- 0 0 0"/>
                <a:gd name="G1" fmla="+- 21585 0 0"/>
                <a:gd name="G2" fmla="+- 21600 0 0"/>
                <a:gd name="T0" fmla="*/ 817 w 21598"/>
                <a:gd name="T1" fmla="*/ 0 h 21585"/>
                <a:gd name="T2" fmla="*/ 21598 w 21598"/>
                <a:gd name="T3" fmla="*/ 21322 h 21585"/>
                <a:gd name="T4" fmla="*/ 0 w 21598"/>
                <a:gd name="T5" fmla="*/ 21585 h 2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21585" fill="none" extrusionOk="0">
                  <a:moveTo>
                    <a:pt x="816" y="0"/>
                  </a:moveTo>
                  <a:cubicBezTo>
                    <a:pt x="12318" y="435"/>
                    <a:pt x="21458" y="9813"/>
                    <a:pt x="21598" y="21321"/>
                  </a:cubicBezTo>
                </a:path>
                <a:path w="21598" h="21585" stroke="0" extrusionOk="0">
                  <a:moveTo>
                    <a:pt x="816" y="0"/>
                  </a:moveTo>
                  <a:cubicBezTo>
                    <a:pt x="12318" y="435"/>
                    <a:pt x="21458" y="9813"/>
                    <a:pt x="21598" y="21321"/>
                  </a:cubicBezTo>
                  <a:lnTo>
                    <a:pt x="0" y="21585"/>
                  </a:lnTo>
                  <a:close/>
                </a:path>
              </a:pathLst>
            </a:custGeom>
            <a:noFill/>
            <a:ln w="28575">
              <a:solidFill>
                <a:srgbClr val="2205F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5" name="Arc 49"/>
            <p:cNvSpPr>
              <a:spLocks/>
            </p:cNvSpPr>
            <p:nvPr/>
          </p:nvSpPr>
          <p:spPr bwMode="auto">
            <a:xfrm>
              <a:off x="1632" y="3218"/>
              <a:ext cx="528" cy="336"/>
            </a:xfrm>
            <a:custGeom>
              <a:avLst/>
              <a:gdLst>
                <a:gd name="G0" fmla="+- 0 0 0"/>
                <a:gd name="G1" fmla="+- 21585 0 0"/>
                <a:gd name="G2" fmla="+- 21600 0 0"/>
                <a:gd name="T0" fmla="*/ 817 w 21598"/>
                <a:gd name="T1" fmla="*/ 0 h 21585"/>
                <a:gd name="T2" fmla="*/ 21598 w 21598"/>
                <a:gd name="T3" fmla="*/ 21322 h 21585"/>
                <a:gd name="T4" fmla="*/ 0 w 21598"/>
                <a:gd name="T5" fmla="*/ 21585 h 2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21585" fill="none" extrusionOk="0">
                  <a:moveTo>
                    <a:pt x="816" y="0"/>
                  </a:moveTo>
                  <a:cubicBezTo>
                    <a:pt x="12318" y="435"/>
                    <a:pt x="21458" y="9813"/>
                    <a:pt x="21598" y="21321"/>
                  </a:cubicBezTo>
                </a:path>
                <a:path w="21598" h="21585" stroke="0" extrusionOk="0">
                  <a:moveTo>
                    <a:pt x="816" y="0"/>
                  </a:moveTo>
                  <a:cubicBezTo>
                    <a:pt x="12318" y="435"/>
                    <a:pt x="21458" y="9813"/>
                    <a:pt x="21598" y="21321"/>
                  </a:cubicBezTo>
                  <a:lnTo>
                    <a:pt x="0" y="21585"/>
                  </a:lnTo>
                  <a:close/>
                </a:path>
              </a:pathLst>
            </a:custGeom>
            <a:noFill/>
            <a:ln w="28575">
              <a:solidFill>
                <a:srgbClr val="2205F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626" name="Group 50"/>
          <p:cNvGrpSpPr>
            <a:grpSpLocks/>
          </p:cNvGrpSpPr>
          <p:nvPr/>
        </p:nvGrpSpPr>
        <p:grpSpPr bwMode="auto">
          <a:xfrm>
            <a:off x="1447800" y="4791075"/>
            <a:ext cx="1471613" cy="533400"/>
            <a:chOff x="912" y="3216"/>
            <a:chExt cx="927" cy="336"/>
          </a:xfrm>
        </p:grpSpPr>
        <p:sp>
          <p:nvSpPr>
            <p:cNvPr id="24627" name="Arc 51"/>
            <p:cNvSpPr>
              <a:spLocks/>
            </p:cNvSpPr>
            <p:nvPr/>
          </p:nvSpPr>
          <p:spPr bwMode="auto">
            <a:xfrm>
              <a:off x="1647" y="3216"/>
              <a:ext cx="192" cy="3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CC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8" name="Arc 52"/>
            <p:cNvSpPr>
              <a:spLocks/>
            </p:cNvSpPr>
            <p:nvPr/>
          </p:nvSpPr>
          <p:spPr bwMode="auto">
            <a:xfrm flipH="1">
              <a:off x="912" y="3216"/>
              <a:ext cx="174" cy="3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526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00" y="0"/>
                    <a:pt x="21559" y="9625"/>
                    <a:pt x="21599" y="21526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00" y="0"/>
                    <a:pt x="21559" y="9625"/>
                    <a:pt x="21599" y="2152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CC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629" name="Group 53"/>
          <p:cNvGrpSpPr>
            <a:grpSpLocks/>
          </p:cNvGrpSpPr>
          <p:nvPr/>
        </p:nvGrpSpPr>
        <p:grpSpPr bwMode="auto">
          <a:xfrm>
            <a:off x="533400" y="2743200"/>
            <a:ext cx="3276600" cy="3946525"/>
            <a:chOff x="336" y="1728"/>
            <a:chExt cx="2064" cy="2486"/>
          </a:xfrm>
        </p:grpSpPr>
        <p:grpSp>
          <p:nvGrpSpPr>
            <p:cNvPr id="24630" name="Group 54"/>
            <p:cNvGrpSpPr>
              <a:grpSpLocks/>
            </p:cNvGrpSpPr>
            <p:nvPr/>
          </p:nvGrpSpPr>
          <p:grpSpPr bwMode="auto">
            <a:xfrm>
              <a:off x="336" y="1728"/>
              <a:ext cx="2064" cy="2433"/>
              <a:chOff x="336" y="1728"/>
              <a:chExt cx="2064" cy="2433"/>
            </a:xfrm>
          </p:grpSpPr>
          <p:grpSp>
            <p:nvGrpSpPr>
              <p:cNvPr id="24631" name="Group 55"/>
              <p:cNvGrpSpPr>
                <a:grpSpLocks/>
              </p:cNvGrpSpPr>
              <p:nvPr/>
            </p:nvGrpSpPr>
            <p:grpSpPr bwMode="auto">
              <a:xfrm>
                <a:off x="336" y="1728"/>
                <a:ext cx="2064" cy="2433"/>
                <a:chOff x="336" y="1728"/>
                <a:chExt cx="2064" cy="2433"/>
              </a:xfrm>
            </p:grpSpPr>
            <p:grpSp>
              <p:nvGrpSpPr>
                <p:cNvPr id="24632" name="Group 56"/>
                <p:cNvGrpSpPr>
                  <a:grpSpLocks/>
                </p:cNvGrpSpPr>
                <p:nvPr/>
              </p:nvGrpSpPr>
              <p:grpSpPr bwMode="auto">
                <a:xfrm>
                  <a:off x="336" y="1728"/>
                  <a:ext cx="2064" cy="1725"/>
                  <a:chOff x="336" y="1975"/>
                  <a:chExt cx="2064" cy="1725"/>
                </a:xfrm>
              </p:grpSpPr>
              <p:sp>
                <p:nvSpPr>
                  <p:cNvPr id="24633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1087" y="1975"/>
                    <a:ext cx="562" cy="1721"/>
                  </a:xfrm>
                  <a:prstGeom prst="rect">
                    <a:avLst/>
                  </a:prstGeom>
                  <a:solidFill>
                    <a:srgbClr val="5F5F5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34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336" y="2053"/>
                    <a:ext cx="250" cy="164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35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2150" y="2053"/>
                    <a:ext cx="250" cy="164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36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576" y="3552"/>
                    <a:ext cx="384" cy="14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37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3552"/>
                    <a:ext cx="384" cy="14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38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3312"/>
                    <a:ext cx="48" cy="384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39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3316"/>
                    <a:ext cx="48" cy="384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640" name="Line 64"/>
                <p:cNvSpPr>
                  <a:spLocks noChangeShapeType="1"/>
                </p:cNvSpPr>
                <p:nvPr/>
              </p:nvSpPr>
              <p:spPr bwMode="auto">
                <a:xfrm>
                  <a:off x="1344" y="345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41" name="Line 65"/>
                <p:cNvSpPr>
                  <a:spLocks noChangeShapeType="1"/>
                </p:cNvSpPr>
                <p:nvPr/>
              </p:nvSpPr>
              <p:spPr bwMode="auto">
                <a:xfrm>
                  <a:off x="1344" y="3744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42" name="Line 66"/>
                <p:cNvSpPr>
                  <a:spLocks noChangeShapeType="1"/>
                </p:cNvSpPr>
                <p:nvPr/>
              </p:nvSpPr>
              <p:spPr bwMode="auto">
                <a:xfrm>
                  <a:off x="1173" y="3888"/>
                  <a:ext cx="321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43" name="Line 67"/>
                <p:cNvSpPr>
                  <a:spLocks noChangeShapeType="1"/>
                </p:cNvSpPr>
                <p:nvPr/>
              </p:nvSpPr>
              <p:spPr bwMode="auto">
                <a:xfrm>
                  <a:off x="1179" y="3984"/>
                  <a:ext cx="31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44" name="Line 68"/>
                <p:cNvSpPr>
                  <a:spLocks noChangeShapeType="1"/>
                </p:cNvSpPr>
                <p:nvPr/>
              </p:nvSpPr>
              <p:spPr bwMode="auto">
                <a:xfrm>
                  <a:off x="1344" y="3984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45" name="Line 69"/>
                <p:cNvSpPr>
                  <a:spLocks noChangeShapeType="1"/>
                </p:cNvSpPr>
                <p:nvPr/>
              </p:nvSpPr>
              <p:spPr bwMode="auto">
                <a:xfrm>
                  <a:off x="1272" y="4080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46" name="Line 70"/>
                <p:cNvSpPr>
                  <a:spLocks noChangeShapeType="1"/>
                </p:cNvSpPr>
                <p:nvPr/>
              </p:nvSpPr>
              <p:spPr bwMode="auto">
                <a:xfrm>
                  <a:off x="1296" y="4119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47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1344" y="3600"/>
                  <a:ext cx="96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48" name="Line 72"/>
                <p:cNvSpPr>
                  <a:spLocks noChangeShapeType="1"/>
                </p:cNvSpPr>
                <p:nvPr/>
              </p:nvSpPr>
              <p:spPr bwMode="auto">
                <a:xfrm>
                  <a:off x="1320" y="4161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49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864" y="3840"/>
                  <a:ext cx="4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50" name="Oval 74"/>
                <p:cNvSpPr>
                  <a:spLocks noChangeArrowheads="1"/>
                </p:cNvSpPr>
                <p:nvPr/>
              </p:nvSpPr>
              <p:spPr bwMode="auto">
                <a:xfrm>
                  <a:off x="768" y="379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651" name="Text Box 75"/>
              <p:cNvSpPr txBox="1">
                <a:spLocks noChangeArrowheads="1"/>
              </p:cNvSpPr>
              <p:nvPr/>
            </p:nvSpPr>
            <p:spPr bwMode="auto">
              <a:xfrm>
                <a:off x="336" y="3696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kumimoji="1" lang="en-US" sz="2400">
                    <a:solidFill>
                      <a:srgbClr val="650B01"/>
                    </a:solidFill>
                    <a:latin typeface="Times New Roman" pitchFamily="18" charset="0"/>
                  </a:rPr>
                  <a:t>HV</a:t>
                </a:r>
                <a:endParaRPr kumimoji="1" 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24652" name="Text Box 76"/>
            <p:cNvSpPr txBox="1">
              <a:spLocks noChangeArrowheads="1"/>
            </p:cNvSpPr>
            <p:nvPr/>
          </p:nvSpPr>
          <p:spPr bwMode="auto">
            <a:xfrm>
              <a:off x="1584" y="3696"/>
              <a:ext cx="81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1" lang="en-US" sz="2400">
                  <a:solidFill>
                    <a:srgbClr val="CC0099"/>
                  </a:solidFill>
                  <a:latin typeface="Times New Roman" pitchFamily="18" charset="0"/>
                </a:rPr>
                <a:t>30 </a:t>
              </a:r>
              <a:r>
                <a:rPr kumimoji="1" lang="en-US" sz="2400">
                  <a:solidFill>
                    <a:srgbClr val="CC0099"/>
                  </a:solidFill>
                  <a:latin typeface="Symbol" pitchFamily="18" charset="2"/>
                </a:rPr>
                <a:t>m</a:t>
              </a:r>
              <a:r>
                <a:rPr kumimoji="1" lang="en-US" sz="2400">
                  <a:solidFill>
                    <a:srgbClr val="CC0099"/>
                  </a:solidFill>
                  <a:latin typeface="Times New Roman" pitchFamily="18" charset="0"/>
                </a:rPr>
                <a:t>F, 15 kV</a:t>
              </a:r>
            </a:p>
          </p:txBody>
        </p:sp>
      </p:grpSp>
      <p:sp>
        <p:nvSpPr>
          <p:cNvPr id="24653" name="Text Box 77"/>
          <p:cNvSpPr txBox="1">
            <a:spLocks noChangeArrowheads="1"/>
          </p:cNvSpPr>
          <p:nvPr/>
        </p:nvSpPr>
        <p:spPr bwMode="auto">
          <a:xfrm>
            <a:off x="4572000" y="4830763"/>
            <a:ext cx="3886200" cy="579437"/>
          </a:xfrm>
          <a:prstGeom prst="rect">
            <a:avLst/>
          </a:prstGeom>
          <a:gradFill rotWithShape="0">
            <a:gsLst>
              <a:gs pos="0">
                <a:srgbClr val="D60093"/>
              </a:gs>
              <a:gs pos="100000">
                <a:srgbClr val="D6009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sz="3200" b="1" i="1">
                <a:solidFill>
                  <a:srgbClr val="FFCCFF"/>
                </a:solidFill>
                <a:latin typeface="Times New Roman" pitchFamily="18" charset="0"/>
              </a:rPr>
              <a:t>Inverse Pinch Phase</a:t>
            </a:r>
            <a:endParaRPr kumimoji="1" lang="en-US" sz="3200">
              <a:solidFill>
                <a:srgbClr val="FFCCFF"/>
              </a:solidFill>
              <a:latin typeface="Times New Roman" pitchFamily="18" charset="0"/>
            </a:endParaRPr>
          </a:p>
        </p:txBody>
      </p:sp>
      <p:sp>
        <p:nvSpPr>
          <p:cNvPr id="24654" name="Text Box 78"/>
          <p:cNvSpPr txBox="1">
            <a:spLocks noChangeArrowheads="1"/>
          </p:cNvSpPr>
          <p:nvPr/>
        </p:nvSpPr>
        <p:spPr bwMode="auto">
          <a:xfrm>
            <a:off x="4038600" y="3611563"/>
            <a:ext cx="4876800" cy="579437"/>
          </a:xfrm>
          <a:prstGeom prst="rect">
            <a:avLst/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sz="3200" b="1" i="1" dirty="0">
                <a:solidFill>
                  <a:srgbClr val="FFFF00"/>
                </a:solidFill>
                <a:latin typeface="Times New Roman" pitchFamily="18" charset="0"/>
              </a:rPr>
              <a:t>Axial </a:t>
            </a:r>
            <a:r>
              <a:rPr kumimoji="1" lang="en-US" sz="3200" b="1" i="1" dirty="0" err="1">
                <a:solidFill>
                  <a:srgbClr val="FFFF00"/>
                </a:solidFill>
                <a:latin typeface="Times New Roman" pitchFamily="18" charset="0"/>
              </a:rPr>
              <a:t>Accelaration</a:t>
            </a:r>
            <a:r>
              <a:rPr kumimoji="1" lang="en-US" sz="3200" b="1" i="1" dirty="0">
                <a:solidFill>
                  <a:srgbClr val="FFFF00"/>
                </a:solidFill>
                <a:latin typeface="Times New Roman" pitchFamily="18" charset="0"/>
              </a:rPr>
              <a:t> Phase</a:t>
            </a:r>
            <a:endParaRPr kumimoji="1" lang="en-US" sz="32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4655" name="Text Box 79"/>
          <p:cNvSpPr txBox="1">
            <a:spLocks noChangeArrowheads="1"/>
          </p:cNvSpPr>
          <p:nvPr/>
        </p:nvSpPr>
        <p:spPr bwMode="auto">
          <a:xfrm>
            <a:off x="4559300" y="2209800"/>
            <a:ext cx="3886200" cy="579438"/>
          </a:xfrm>
          <a:prstGeom prst="rect">
            <a:avLst/>
          </a:prstGeom>
          <a:gradFill rotWithShape="0">
            <a:gsLst>
              <a:gs pos="0">
                <a:srgbClr val="F19729">
                  <a:gamma/>
                  <a:shade val="46275"/>
                  <a:invGamma/>
                </a:srgbClr>
              </a:gs>
              <a:gs pos="50000">
                <a:srgbClr val="F19729"/>
              </a:gs>
              <a:gs pos="100000">
                <a:srgbClr val="F1972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sz="3200" b="1" i="1">
                <a:solidFill>
                  <a:srgbClr val="F0F4A0"/>
                </a:solidFill>
                <a:latin typeface="Times New Roman" pitchFamily="18" charset="0"/>
              </a:rPr>
              <a:t>Radial Phase</a:t>
            </a:r>
            <a:endParaRPr kumimoji="1" lang="en-US" sz="3200">
              <a:solidFill>
                <a:srgbClr val="F0F4A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4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4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19" grpId="0" animBg="1" autoUpdateAnimBg="0"/>
      <p:bldP spid="24653" grpId="0" animBg="1" autoUpdateAnimBg="0"/>
      <p:bldP spid="24654" grpId="0" animBg="1" autoUpdateAnimBg="0"/>
      <p:bldP spid="24655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r>
              <a:rPr lang="en-M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 results from our numerical experiments suggest the possibility of radiative collapse (limited by plasma self-absorption) occurring in even small plasma focus devices. Hence a timely review of our numerical exploration of the multi-faceted world of the plasma focus is presented. This is meant to be a comprehensive wide-ranging survey of our numerical journey- starting from the basics, touching on insights distilled by our efforts, to the barely glimpsed world of </a:t>
            </a:r>
            <a:r>
              <a:rPr lang="en-MY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radiatively</a:t>
            </a:r>
            <a:r>
              <a:rPr lang="en-MY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-collapsed high energy density (HED) which our code is helping to reveal. A schematic of the talk is summarised in the figure below.</a:t>
            </a:r>
            <a:r>
              <a:rPr lang="en-MY" dirty="0"/>
              <a:t/>
            </a:r>
            <a:br>
              <a:rPr lang="en-MY" dirty="0"/>
            </a:br>
            <a:endParaRPr lang="en-MY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01" y="1412776"/>
            <a:ext cx="6986010" cy="454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17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of the Code</a:t>
            </a:r>
            <a:endParaRPr lang="en-M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8229600" cy="4525963"/>
          </a:xfrm>
        </p:spPr>
        <p:txBody>
          <a:bodyPr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 for diagnostics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dynamics, pinch size and lifetimes, SXR yields, neutron yields, ion beams and FPS; anomalous resistance, amplitudes and time scales-applied to many PF’s, including tapered PF, curved anodes and hemispherical anode 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optimization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UNU/ICTP PFF (network) , NX2, NX3, FMPF (Singapore), FNII (Mexico), UBA (Argentina), KSU (USA), FOFU (USA), other machines Chile, Iran, Syria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DuPF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 designs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current-stepped PF, multi-MJ PF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ML: modification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code schematic to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Filippov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machines</a:t>
            </a:r>
            <a:endParaRPr lang="en-MY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75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Insights from code</a:t>
            </a:r>
            <a:endParaRPr lang="en-M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and neutron limitations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inductance is reduced towards small values e.g. 10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Scaling properties of PF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speed, T, density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 for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SXR , neutron, beam ions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FPS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Scaling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laws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SXR , neutron, beam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ions (FIB) &amp; Fast Plasma Streams (FPS)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Deterioration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neutron and radiation yield scaling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SFM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advantageous for materials deposition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Radiative cooling and collapse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HED</a:t>
            </a:r>
          </a:p>
        </p:txBody>
      </p:sp>
    </p:spTree>
    <p:extLst>
      <p:ext uri="{BB962C8B-B14F-4D97-AF65-F5344CB8AC3E}">
        <p14:creationId xmlns:p14="http://schemas.microsoft.com/office/powerpoint/2010/main" val="32464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Radiative Cooling and Collapse</a:t>
            </a:r>
            <a:endParaRPr lang="en-MY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Pease-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Braginskii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proposed the mechanism of radiative collapse for a Z-pinch in hydrogen - PS current is 1.4 MA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Radiation-coupled dynamic equation:</a:t>
            </a:r>
          </a:p>
          <a:p>
            <a:pPr marL="0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we put the term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dQ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=0, and consider the radiation part of Q to consist only of bremsstrahlung, then we have the P-B limit. </a:t>
            </a:r>
            <a:endParaRPr lang="en-MY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29000"/>
            <a:ext cx="6157913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06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</a:rPr>
              <a:t>Reduced P-B limit for high Z gases</a:t>
            </a:r>
            <a:endParaRPr lang="en-MY" dirty="0">
              <a:latin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higher Z gases such as neon, line radiation predominates and since line radiation is many times more in power than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bremstrahlung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PF conditions, the P-B limit current is reduced to less than 100 kA in the case of argon, Kr and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code demonstrates radiative collapse in small devices, including the INTI PF.</a:t>
            </a:r>
            <a:endParaRPr lang="en-M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33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3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Bennett Pinch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-Plasma Pressure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balances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Magnetic Field</a:t>
            </a:r>
            <a:endParaRPr lang="en-MY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57338"/>
            <a:ext cx="1616075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616075" y="1557338"/>
            <a:ext cx="0" cy="410368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0" y="5661025"/>
            <a:ext cx="1616075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16075" y="3141663"/>
            <a:ext cx="15875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16075" y="4149725"/>
            <a:ext cx="16002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>
            <a:off x="2279576" y="576672"/>
            <a:ext cx="924272" cy="5084576"/>
          </a:xfrm>
          <a:prstGeom prst="arc">
            <a:avLst/>
          </a:prstGeom>
          <a:ln w="25400">
            <a:solidFill>
              <a:srgbClr val="FF0000"/>
            </a:solidFill>
          </a:ln>
          <a:effectLst>
            <a:reflection dist="1028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sp>
        <p:nvSpPr>
          <p:cNvPr id="19" name="Rectangle 18"/>
          <p:cNvSpPr/>
          <p:nvPr/>
        </p:nvSpPr>
        <p:spPr>
          <a:xfrm>
            <a:off x="1616075" y="3119438"/>
            <a:ext cx="1587500" cy="10302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sp>
        <p:nvSpPr>
          <p:cNvPr id="20" name="Oval 19"/>
          <p:cNvSpPr/>
          <p:nvPr/>
        </p:nvSpPr>
        <p:spPr>
          <a:xfrm>
            <a:off x="4608513" y="3105149"/>
            <a:ext cx="1079500" cy="10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pic>
        <p:nvPicPr>
          <p:cNvPr id="19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9538" y="4292600"/>
            <a:ext cx="3883025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Radiative collapse starts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intense radiation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cools plasma, leading to lower plasma pressure,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dQ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term dominated by radiation </a:t>
            </a:r>
            <a:endParaRPr lang="en-MY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57338"/>
            <a:ext cx="1616075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616075" y="1557338"/>
            <a:ext cx="0" cy="410368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0" y="5661025"/>
            <a:ext cx="1616075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16075" y="3281363"/>
            <a:ext cx="1731963" cy="317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19250" y="3998913"/>
            <a:ext cx="17145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>
            <a:off x="2410199" y="742696"/>
            <a:ext cx="924272" cy="5084576"/>
          </a:xfrm>
          <a:prstGeom prst="arc">
            <a:avLst/>
          </a:prstGeom>
          <a:ln w="25400">
            <a:solidFill>
              <a:srgbClr val="FF0000"/>
            </a:solidFill>
          </a:ln>
          <a:effectLst>
            <a:reflection dist="7239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sp>
        <p:nvSpPr>
          <p:cNvPr id="19" name="Rectangle 18"/>
          <p:cNvSpPr/>
          <p:nvPr/>
        </p:nvSpPr>
        <p:spPr>
          <a:xfrm>
            <a:off x="1616075" y="3284538"/>
            <a:ext cx="1731963" cy="7207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sp>
        <p:nvSpPr>
          <p:cNvPr id="20" name="Oval 19"/>
          <p:cNvSpPr/>
          <p:nvPr/>
        </p:nvSpPr>
        <p:spPr>
          <a:xfrm>
            <a:off x="4716463" y="3281363"/>
            <a:ext cx="792162" cy="79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pic>
        <p:nvPicPr>
          <p:cNvPr id="20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0125" y="4273550"/>
            <a:ext cx="4233863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Radiative collapse continues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plasma density increases, plasma begins to absorb its own radiation- becoming partially opaque to its own radiation</a:t>
            </a:r>
            <a:endParaRPr lang="en-MY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57338"/>
            <a:ext cx="1616075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616075" y="1557338"/>
            <a:ext cx="0" cy="410368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0" y="5661025"/>
            <a:ext cx="1616075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16075" y="3429000"/>
            <a:ext cx="187642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00200" y="3860800"/>
            <a:ext cx="1892300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>
            <a:off x="2546122" y="876314"/>
            <a:ext cx="924272" cy="5084576"/>
          </a:xfrm>
          <a:prstGeom prst="arc">
            <a:avLst/>
          </a:prstGeom>
          <a:ln w="25400">
            <a:solidFill>
              <a:srgbClr val="FF0000"/>
            </a:solidFill>
          </a:ln>
          <a:effectLst>
            <a:reflection dist="4191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sp>
        <p:nvSpPr>
          <p:cNvPr id="19" name="Rectangle 18"/>
          <p:cNvSpPr/>
          <p:nvPr/>
        </p:nvSpPr>
        <p:spPr>
          <a:xfrm>
            <a:off x="1616075" y="3429000"/>
            <a:ext cx="1876425" cy="431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sp>
        <p:nvSpPr>
          <p:cNvPr id="20" name="Oval 19"/>
          <p:cNvSpPr/>
          <p:nvPr/>
        </p:nvSpPr>
        <p:spPr>
          <a:xfrm>
            <a:off x="4859338" y="3408363"/>
            <a:ext cx="433387" cy="43338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pic>
        <p:nvPicPr>
          <p:cNvPr id="21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1363" y="4041775"/>
            <a:ext cx="455771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Radiative collapse stops-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plasma density is so high that plasma absorbs sufficient radiation from its volume to stop the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radiative collapse</a:t>
            </a:r>
            <a:endParaRPr lang="en-MY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57338"/>
            <a:ext cx="1616075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616075" y="1557338"/>
            <a:ext cx="0" cy="410368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0" y="5661025"/>
            <a:ext cx="1616075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16" idx="2"/>
          </p:cNvCxnSpPr>
          <p:nvPr/>
        </p:nvCxnSpPr>
        <p:spPr>
          <a:xfrm flipV="1">
            <a:off x="1616075" y="3603625"/>
            <a:ext cx="1947863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04963" y="3735388"/>
            <a:ext cx="1958975" cy="17462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>
            <a:off x="2639616" y="1060887"/>
            <a:ext cx="924272" cy="5084576"/>
          </a:xfrm>
          <a:prstGeom prst="arc">
            <a:avLst/>
          </a:prstGeom>
          <a:ln w="25400">
            <a:solidFill>
              <a:srgbClr val="FF0000"/>
            </a:solidFill>
          </a:ln>
          <a:effectLst>
            <a:reflection dist="139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sp>
        <p:nvSpPr>
          <p:cNvPr id="19" name="Rectangle 18"/>
          <p:cNvSpPr/>
          <p:nvPr/>
        </p:nvSpPr>
        <p:spPr>
          <a:xfrm>
            <a:off x="1616075" y="3605213"/>
            <a:ext cx="1947863" cy="130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sp>
        <p:nvSpPr>
          <p:cNvPr id="20" name="Oval 19"/>
          <p:cNvSpPr/>
          <p:nvPr/>
        </p:nvSpPr>
        <p:spPr>
          <a:xfrm>
            <a:off x="4979988" y="3573462"/>
            <a:ext cx="215900" cy="216000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pic>
        <p:nvPicPr>
          <p:cNvPr id="22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2638" y="4052888"/>
            <a:ext cx="4554537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Pinch expands-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radiation becomes insignificant;  Joule heating now dominates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dQ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term</a:t>
            </a:r>
            <a:endParaRPr lang="en-MY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57338"/>
            <a:ext cx="1616075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616075" y="1557338"/>
            <a:ext cx="0" cy="410368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0" y="5661025"/>
            <a:ext cx="1616075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16075" y="3281363"/>
            <a:ext cx="1731963" cy="317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19250" y="3998913"/>
            <a:ext cx="17145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>
            <a:off x="2410199" y="742696"/>
            <a:ext cx="924272" cy="5084576"/>
          </a:xfrm>
          <a:prstGeom prst="arc">
            <a:avLst/>
          </a:prstGeom>
          <a:ln w="25400">
            <a:solidFill>
              <a:srgbClr val="FF0000"/>
            </a:solidFill>
          </a:ln>
          <a:effectLst>
            <a:reflection dist="7239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sp>
        <p:nvSpPr>
          <p:cNvPr id="19" name="Rectangle 18"/>
          <p:cNvSpPr/>
          <p:nvPr/>
        </p:nvSpPr>
        <p:spPr>
          <a:xfrm>
            <a:off x="1616075" y="3284538"/>
            <a:ext cx="1731963" cy="7207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sp>
        <p:nvSpPr>
          <p:cNvPr id="20" name="Oval 19"/>
          <p:cNvSpPr/>
          <p:nvPr/>
        </p:nvSpPr>
        <p:spPr>
          <a:xfrm>
            <a:off x="4716463" y="3281363"/>
            <a:ext cx="792162" cy="79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pic>
        <p:nvPicPr>
          <p:cNvPr id="23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6650" y="4276725"/>
            <a:ext cx="41973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225086"/>
              </p:ext>
            </p:extLst>
          </p:nvPr>
        </p:nvGraphicFramePr>
        <p:xfrm>
          <a:off x="971600" y="728700"/>
          <a:ext cx="7200800" cy="54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5" name="Slide" r:id="rId3" imgW="4572180" imgH="3428933" progId="PowerPoint.Slide.8">
                  <p:embed/>
                </p:oleObj>
              </mc:Choice>
              <mc:Fallback>
                <p:oleObj name="Slide" r:id="rId3" imgW="4572180" imgH="3428933" progId="PowerPoint.Slide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728700"/>
                        <a:ext cx="7200800" cy="54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43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 of radiative collapse in INTI </a:t>
            </a:r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PFCurrent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fitting for 0.5 </a:t>
            </a:r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Torr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Kr</a:t>
            </a:r>
            <a:endParaRPr lang="en-MY" sz="32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664" y="1628800"/>
            <a:ext cx="5733736" cy="280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576" y="4542219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1. </a:t>
            </a:r>
            <a:r>
              <a:rPr lang="en-MY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Fitting the computed current trace to the measured current trace of INTI PF at 12 kV 0.5 </a:t>
            </a:r>
            <a:r>
              <a:rPr lang="en-MY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Torr</a:t>
            </a:r>
            <a:r>
              <a:rPr lang="en-MY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Kr (shot 631).  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779912" y="6356350"/>
            <a:ext cx="3960440" cy="365125"/>
          </a:xfrm>
          <a:prstGeom prst="rect">
            <a:avLst/>
          </a:prstGeom>
        </p:spPr>
        <p:txBody>
          <a:bodyPr/>
          <a:lstStyle/>
          <a:p>
            <a:endParaRPr lang="en-US" b="1" smtClean="0">
              <a:solidFill>
                <a:schemeClr val="accent3"/>
              </a:solidFill>
            </a:endParaRPr>
          </a:p>
          <a:p>
            <a:r>
              <a:rPr lang="en-US" b="1" smtClean="0">
                <a:solidFill>
                  <a:schemeClr val="accent3"/>
                </a:solidFill>
              </a:rPr>
              <a:t>22nd IAEA Technical Meeting (TM) on Research Using Small Fusion Devices </a:t>
            </a:r>
          </a:p>
          <a:p>
            <a:r>
              <a:rPr lang="en-US" sz="800" b="1" smtClean="0">
                <a:solidFill>
                  <a:schemeClr val="accent3"/>
                </a:solidFill>
              </a:rPr>
              <a:t>12-14 October 2015, Prague, Czech Republic</a:t>
            </a:r>
            <a:endParaRPr lang="en-MY" sz="800" b="1" smtClean="0">
              <a:solidFill>
                <a:schemeClr val="accent3"/>
              </a:solidFill>
            </a:endParaRPr>
          </a:p>
          <a:p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E2CD-8A6B-4DCE-8F4E-E891049B19F9}" type="slidenum">
              <a:rPr lang="en-MY" smtClean="0"/>
              <a:t>50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9333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Computed Radial Trajectory  showing Radiative Collapse</a:t>
            </a:r>
            <a:endParaRPr lang="en-MY" sz="36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7708" y="2204865"/>
            <a:ext cx="7142844" cy="277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9592" y="4869160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 2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shows the radial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trajectory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corresponding to the fitting of the current waveform of Fig 1 for INTI PF 12 kV, 0.5 Torr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Kr.</a:t>
            </a:r>
            <a:endParaRPr lang="en-MY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779912" y="6356350"/>
            <a:ext cx="3960440" cy="365125"/>
          </a:xfrm>
          <a:prstGeom prst="rect">
            <a:avLst/>
          </a:prstGeom>
        </p:spPr>
        <p:txBody>
          <a:bodyPr/>
          <a:lstStyle/>
          <a:p>
            <a:endParaRPr lang="en-US" b="1" smtClean="0">
              <a:solidFill>
                <a:schemeClr val="accent3"/>
              </a:solidFill>
            </a:endParaRPr>
          </a:p>
          <a:p>
            <a:r>
              <a:rPr lang="en-US" b="1" smtClean="0">
                <a:solidFill>
                  <a:schemeClr val="accent3"/>
                </a:solidFill>
              </a:rPr>
              <a:t>22nd IAEA Technical Meeting (TM) on Research Using Small Fusion Devices </a:t>
            </a:r>
          </a:p>
          <a:p>
            <a:r>
              <a:rPr lang="en-US" sz="800" b="1" smtClean="0">
                <a:solidFill>
                  <a:schemeClr val="accent3"/>
                </a:solidFill>
              </a:rPr>
              <a:t>12-14 October 2015, Prague, Czech Republic</a:t>
            </a:r>
            <a:endParaRPr lang="en-MY" sz="800" b="1" smtClean="0">
              <a:solidFill>
                <a:schemeClr val="accent3"/>
              </a:solidFill>
            </a:endParaRPr>
          </a:p>
          <a:p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E2CD-8A6B-4DCE-8F4E-E891049B19F9}" type="slidenum">
              <a:rPr lang="en-MY" smtClean="0"/>
              <a:t>51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9867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17848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Correlating Radiative Collapse with Line Radiation Power</a:t>
            </a:r>
            <a:br>
              <a:rPr lang="en-US" sz="2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Normalisation</a:t>
            </a:r>
            <a:r>
              <a:rPr lang="en-US" sz="2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I: 145 kA, </a:t>
            </a:r>
            <a:r>
              <a:rPr lang="en-US" sz="24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kp</a:t>
            </a:r>
            <a:r>
              <a:rPr lang="en-US" sz="2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0.0014, </a:t>
            </a:r>
            <a:r>
              <a:rPr lang="en-US" sz="24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</a:t>
            </a:r>
            <a:r>
              <a:rPr lang="en-US" sz="2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3.7 TW</a:t>
            </a:r>
            <a:endParaRPr lang="en-MY" sz="24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6616" y="2408188"/>
            <a:ext cx="5733736" cy="290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779912" y="6356350"/>
            <a:ext cx="3960440" cy="365125"/>
          </a:xfrm>
          <a:prstGeom prst="rect">
            <a:avLst/>
          </a:prstGeom>
        </p:spPr>
        <p:txBody>
          <a:bodyPr/>
          <a:lstStyle/>
          <a:p>
            <a:endParaRPr lang="en-US" b="1" smtClean="0">
              <a:solidFill>
                <a:schemeClr val="accent3"/>
              </a:solidFill>
            </a:endParaRPr>
          </a:p>
          <a:p>
            <a:r>
              <a:rPr lang="en-US" b="1" smtClean="0">
                <a:solidFill>
                  <a:schemeClr val="accent3"/>
                </a:solidFill>
              </a:rPr>
              <a:t>22nd IAEA Technical Meeting (TM) on Research Using Small Fusion Devices </a:t>
            </a:r>
          </a:p>
          <a:p>
            <a:r>
              <a:rPr lang="en-US" sz="800" b="1" smtClean="0">
                <a:solidFill>
                  <a:schemeClr val="accent3"/>
                </a:solidFill>
              </a:rPr>
              <a:t>12-14 October 2015, Prague, Czech Republic</a:t>
            </a:r>
            <a:endParaRPr lang="en-MY" sz="800" b="1" smtClean="0">
              <a:solidFill>
                <a:schemeClr val="accent3"/>
              </a:solidFill>
            </a:endParaRP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E2CD-8A6B-4DCE-8F4E-E891049B19F9}" type="slidenum">
              <a:rPr lang="en-MY" smtClean="0"/>
              <a:t>52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4422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Correlating RC Trajectory with </a:t>
            </a:r>
            <a:r>
              <a:rPr lang="en-US" sz="36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600" b="1" baseline="-250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</a:t>
            </a:r>
            <a:endParaRPr lang="en-MY" sz="3600" b="1" baseline="-250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9036496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pinch compresses to a radius of 0.0013 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cm;  </a:t>
            </a:r>
            <a:r>
              <a:rPr lang="en-US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kp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0.0014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radiative collapse is ended when plasma 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self-absorption</a:t>
            </a:r>
            <a:r>
              <a:rPr lang="en-US" sz="19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attenuates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intense line radiation. </a:t>
            </a:r>
            <a:endParaRPr lang="en-US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rebound of the pinch radius is also 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evident. </a:t>
            </a:r>
            <a:endParaRPr lang="en-US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intense 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compression,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reaches 3.7 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9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ions m</a:t>
            </a:r>
            <a:r>
              <a:rPr lang="en-US" sz="19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is 15 times atmospheric density (starting from less than 1/1000 of an atmospheric pressure). </a:t>
            </a:r>
            <a:endParaRPr lang="en-US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pumped into the pinch is 250 J whilst 41 J are radiated away in several ns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radiation 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occurs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tremendous burst of 50 </a:t>
            </a:r>
            <a:r>
              <a:rPr lang="en-US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endParaRPr lang="en-US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Peak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 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power:-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almost 4 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× 10</a:t>
            </a:r>
            <a:r>
              <a:rPr lang="en-US" sz="19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W. </a:t>
            </a:r>
            <a:endParaRPr lang="en-US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density at peak compression is 4 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9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 m</a:t>
            </a:r>
            <a:r>
              <a:rPr lang="en-US" sz="19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40 kJ mm</a:t>
            </a:r>
            <a:r>
              <a:rPr lang="en-US" sz="19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 in this small plasma focus intense HED is achieved with immense radiation power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MY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779912" y="6356350"/>
            <a:ext cx="3960440" cy="365125"/>
          </a:xfrm>
          <a:prstGeom prst="rect">
            <a:avLst/>
          </a:prstGeom>
        </p:spPr>
        <p:txBody>
          <a:bodyPr/>
          <a:lstStyle/>
          <a:p>
            <a:endParaRPr lang="en-US" b="1" smtClean="0">
              <a:solidFill>
                <a:schemeClr val="accent3"/>
              </a:solidFill>
            </a:endParaRPr>
          </a:p>
          <a:p>
            <a:r>
              <a:rPr lang="en-US" b="1" smtClean="0">
                <a:solidFill>
                  <a:schemeClr val="accent3"/>
                </a:solidFill>
              </a:rPr>
              <a:t>22nd IAEA Technical Meeting (TM) on Research Using Small Fusion Devices </a:t>
            </a:r>
          </a:p>
          <a:p>
            <a:r>
              <a:rPr lang="en-US" sz="800" b="1" smtClean="0">
                <a:solidFill>
                  <a:schemeClr val="accent3"/>
                </a:solidFill>
              </a:rPr>
              <a:t>12-14 October 2015, Prague, Czech Republic</a:t>
            </a:r>
            <a:endParaRPr lang="en-MY" sz="800" b="1" smtClean="0">
              <a:solidFill>
                <a:schemeClr val="accent3"/>
              </a:solidFill>
            </a:endParaRPr>
          </a:p>
          <a:p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E2CD-8A6B-4DCE-8F4E-E891049B19F9}" type="slidenum">
              <a:rPr lang="en-MY" smtClean="0"/>
              <a:t>53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675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PF1000- 23 kV 1.1 MA pinch current: Pinch radius ratio versus pressure: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code with time-resolved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imaging- </a:t>
            </a:r>
            <a:r>
              <a:rPr lang="en-MY" sz="2400" dirty="0"/>
              <a:t/>
            </a:r>
            <a:br>
              <a:rPr lang="en-MY" sz="2400" dirty="0"/>
            </a:br>
            <a:r>
              <a:rPr lang="en-A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A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Experiments </a:t>
            </a:r>
            <a:r>
              <a:rPr lang="en-A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Simulations on the Possibility of Radiative Collapse in the Plasma Focus </a:t>
            </a:r>
            <a:r>
              <a:rPr lang="en-A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PF-1000- </a:t>
            </a:r>
            <a:r>
              <a:rPr lang="en-MY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MY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Akel</a:t>
            </a:r>
            <a:r>
              <a:rPr lang="en-MY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</a:t>
            </a:r>
            <a:r>
              <a:rPr lang="en-MY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MY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Cikhardt</a:t>
            </a:r>
            <a:r>
              <a:rPr lang="en-MY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</a:t>
            </a:r>
            <a:r>
              <a:rPr lang="en-MY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MY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Kubes</a:t>
            </a:r>
            <a:r>
              <a:rPr lang="en-MY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en-MY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.-J. </a:t>
            </a:r>
            <a:r>
              <a:rPr lang="en-MY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Kunze</a:t>
            </a:r>
            <a:r>
              <a:rPr lang="en-MY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en-MY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Lee</a:t>
            </a:r>
            <a:r>
              <a:rPr lang="en-MY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MY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MY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Paduch</a:t>
            </a:r>
            <a:r>
              <a:rPr lang="en-MY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MY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H. </a:t>
            </a:r>
            <a:r>
              <a:rPr lang="en-MY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Saw- </a:t>
            </a:r>
            <a:r>
              <a:rPr lang="en-A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PLASMA 2015, Warsaw, September 7-11, 2015</a:t>
            </a:r>
            <a:endParaRPr lang="en-MY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E2CD-8A6B-4DCE-8F4E-E891049B19F9}" type="slidenum">
              <a:rPr lang="en-MY" smtClean="0"/>
              <a:pPr/>
              <a:t>54</a:t>
            </a:fld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779912" y="6356350"/>
            <a:ext cx="3960440" cy="365125"/>
          </a:xfrm>
          <a:prstGeom prst="rect">
            <a:avLst/>
          </a:prstGeom>
        </p:spPr>
        <p:txBody>
          <a:bodyPr/>
          <a:lstStyle/>
          <a:p>
            <a:endParaRPr lang="en-US" b="1" smtClean="0">
              <a:solidFill>
                <a:schemeClr val="accent3"/>
              </a:solidFill>
            </a:endParaRPr>
          </a:p>
          <a:p>
            <a:r>
              <a:rPr lang="en-US" b="1" smtClean="0">
                <a:solidFill>
                  <a:schemeClr val="accent3"/>
                </a:solidFill>
              </a:rPr>
              <a:t>22nd IAEA Technical Meeting (TM) on Research Using Small Fusion Devices </a:t>
            </a:r>
          </a:p>
          <a:p>
            <a:r>
              <a:rPr lang="en-US" sz="800" b="1" smtClean="0">
                <a:solidFill>
                  <a:schemeClr val="accent3"/>
                </a:solidFill>
              </a:rPr>
              <a:t>12-14 October 2015, Prague, Czech Republic</a:t>
            </a:r>
            <a:endParaRPr lang="en-MY" sz="800" b="1" smtClean="0">
              <a:solidFill>
                <a:schemeClr val="accent3"/>
              </a:solidFill>
            </a:endParaRPr>
          </a:p>
          <a:p>
            <a:endParaRPr lang="en-MY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2708920"/>
            <a:ext cx="8363272" cy="4713387"/>
          </a:xfrm>
        </p:spPr>
        <p:txBody>
          <a:bodyPr/>
          <a:lstStyle/>
          <a:p>
            <a:endParaRPr lang="en-MY" dirty="0"/>
          </a:p>
        </p:txBody>
      </p:sp>
      <p:pic>
        <p:nvPicPr>
          <p:cNvPr id="1027" name="Picture 3" descr="C:\Users\Sing\Desktop\pf1000 cf NE with ex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0888"/>
            <a:ext cx="6480720" cy="394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48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4525963"/>
          </a:xfrm>
        </p:spPr>
        <p:txBody>
          <a:bodyPr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Model:- phases, equations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Applications:- dynamics and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properties, reference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diagnostics, design &amp;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optimisation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Insights:- scaling properties &amp; scaling laws for SXR, 		neutrons, FIB &amp; FPS, 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-deterioration of yield scaling 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- Slow Focus Modes with advantages 		          for materials deposition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-Radiative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cooling and collapse for HED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10748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ctrTitle" idx="4294967295"/>
          </p:nvPr>
        </p:nvSpPr>
        <p:spPr>
          <a:xfrm>
            <a:off x="76200" y="381000"/>
            <a:ext cx="8839200" cy="723900"/>
          </a:xfrm>
        </p:spPr>
        <p:txBody>
          <a:bodyPr/>
          <a:lstStyle/>
          <a:p>
            <a:r>
              <a:rPr lang="en-US" altLang="en-US" sz="4000" b="1" smtClean="0">
                <a:solidFill>
                  <a:srgbClr val="FFFFFF"/>
                </a:solidFill>
                <a:latin typeface="Arial" charset="0"/>
              </a:rPr>
              <a:t>  </a:t>
            </a:r>
            <a:r>
              <a:rPr lang="en-US" altLang="en-US" sz="3600" b="1" smtClean="0">
                <a:solidFill>
                  <a:srgbClr val="FF6600"/>
                </a:solidFill>
                <a:latin typeface="Arial" charset="0"/>
              </a:rPr>
              <a:t>Emissions from the PF Pinch region</a:t>
            </a:r>
          </a:p>
        </p:txBody>
      </p:sp>
      <p:sp>
        <p:nvSpPr>
          <p:cNvPr id="96259" name="Rectangle 3"/>
          <p:cNvSpPr>
            <a:spLocks noGrp="1"/>
          </p:cNvSpPr>
          <p:nvPr>
            <p:ph type="subTitle" idx="4294967295"/>
          </p:nvPr>
        </p:nvSpPr>
        <p:spPr>
          <a:xfrm>
            <a:off x="685800" y="2209800"/>
            <a:ext cx="8458200" cy="41148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4000" smtClean="0">
              <a:latin typeface="Arial" charset="0"/>
            </a:endParaRPr>
          </a:p>
          <a:p>
            <a:pPr marL="0" indent="0" algn="ctr">
              <a:buFontTx/>
              <a:buNone/>
            </a:pPr>
            <a:endParaRPr lang="en-US" altLang="en-US" sz="4000" smtClean="0">
              <a:latin typeface="Arial" charset="0"/>
            </a:endParaRPr>
          </a:p>
          <a:p>
            <a:pPr marL="0" indent="0" algn="ctr">
              <a:buFont typeface="Wingdings 2" pitchFamily="18" charset="2"/>
              <a:buNone/>
            </a:pPr>
            <a:r>
              <a:rPr lang="en-US" altLang="en-US" sz="4000" smtClean="0">
                <a:latin typeface="Arial" charset="0"/>
              </a:rPr>
              <a:t>	</a:t>
            </a:r>
            <a:endParaRPr lang="en-US" altLang="en-US" sz="900" b="1" smtClean="0">
              <a:latin typeface="Arial" charset="0"/>
            </a:endParaRPr>
          </a:p>
        </p:txBody>
      </p:sp>
      <p:sp>
        <p:nvSpPr>
          <p:cNvPr id="96260" name="Text Box 5"/>
          <p:cNvSpPr txBox="1">
            <a:spLocks noChangeArrowheads="1"/>
          </p:cNvSpPr>
          <p:nvPr/>
        </p:nvSpPr>
        <p:spPr bwMode="auto">
          <a:xfrm>
            <a:off x="6553200" y="3027363"/>
            <a:ext cx="2590800" cy="706437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rgbClr val="0033CC"/>
                </a:solidFill>
                <a:cs typeface="Arial" charset="0"/>
              </a:rPr>
              <a:t>Mach500 Plasma stream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rgbClr val="0033CC"/>
                </a:solidFill>
                <a:cs typeface="Arial" charset="0"/>
              </a:rPr>
              <a:t>Mach20 anode material jet</a:t>
            </a:r>
          </a:p>
        </p:txBody>
      </p:sp>
      <p:pic>
        <p:nvPicPr>
          <p:cNvPr id="96261" name="Picture 6" descr="PF emiss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6553200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19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468313" y="908050"/>
            <a:ext cx="7772400" cy="1470025"/>
          </a:xfrm>
        </p:spPr>
        <p:txBody>
          <a:bodyPr/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Plasma Focus- Numerical Experiments</a:t>
            </a:r>
            <a:endParaRPr lang="en-MY" sz="32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65400"/>
            <a:ext cx="6400800" cy="30734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Parameters of experiments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Capacitor bank parameters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Tube parameters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Operational parameters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parameters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MY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L</a:t>
            </a:r>
            <a:r>
              <a:rPr lang="en-MY" baseline="-25000" dirty="0" smtClean="0"/>
              <a:t>0</a:t>
            </a:r>
            <a:r>
              <a:rPr lang="en-MY" dirty="0" smtClean="0"/>
              <a:t>-C</a:t>
            </a:r>
            <a:r>
              <a:rPr lang="en-MY" baseline="-25000" dirty="0" smtClean="0"/>
              <a:t>0</a:t>
            </a:r>
            <a:r>
              <a:rPr lang="en-MY" dirty="0" smtClean="0"/>
              <a:t>-r</a:t>
            </a:r>
            <a:r>
              <a:rPr lang="en-MY" baseline="-25000" dirty="0" smtClean="0"/>
              <a:t>0</a:t>
            </a:r>
            <a:r>
              <a:rPr lang="en-MY" dirty="0" smtClean="0"/>
              <a:t> Discharge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 smtClean="0"/>
          </a:p>
        </p:txBody>
      </p:sp>
      <p:pic>
        <p:nvPicPr>
          <p:cNvPr id="43010" name="Picture 2" descr="C:\Users\Sing\Desktop\LC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96" y="2492896"/>
            <a:ext cx="4410075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MY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Capacitor bank discharged into short-circuit</a:t>
            </a:r>
            <a:r>
              <a:rPr lang="en-MY" dirty="0"/>
              <a:t/>
            </a:r>
            <a:br>
              <a:rPr lang="en-MY" dirty="0"/>
            </a:br>
            <a:endParaRPr lang="en-MY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MY" b="1" dirty="0"/>
              <a:t>Capacitor Discharge </a:t>
            </a:r>
            <a:endParaRPr lang="en-MY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MY" b="1" dirty="0" smtClean="0"/>
              <a:t>Bank parameters:  L</a:t>
            </a:r>
            <a:r>
              <a:rPr lang="en-MY" b="1" baseline="-25000" dirty="0" smtClean="0"/>
              <a:t>0</a:t>
            </a:r>
            <a:r>
              <a:rPr lang="en-MY" b="1" dirty="0"/>
              <a:t>, C</a:t>
            </a:r>
            <a:r>
              <a:rPr lang="en-MY" b="1" baseline="-25000" dirty="0"/>
              <a:t>0</a:t>
            </a:r>
            <a:r>
              <a:rPr lang="en-MY" b="1" dirty="0"/>
              <a:t>, r</a:t>
            </a:r>
            <a:r>
              <a:rPr lang="en-MY" b="1" baseline="-25000" dirty="0"/>
              <a:t>0</a:t>
            </a:r>
            <a:r>
              <a:rPr lang="en-MY" b="1" dirty="0"/>
              <a:t>      V</a:t>
            </a:r>
            <a:r>
              <a:rPr lang="en-MY" b="1" baseline="-25000" dirty="0"/>
              <a:t>0</a:t>
            </a:r>
            <a:r>
              <a:rPr lang="en-MY" b="1" dirty="0"/>
              <a:t>             </a:t>
            </a:r>
            <a:endParaRPr lang="en-MY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MY" dirty="0" smtClean="0">
                <a:latin typeface="Times New Roman" panose="02020603050405020304" pitchFamily="18" charset="0"/>
              </a:rPr>
              <a:t>Discharge </a:t>
            </a:r>
            <a:r>
              <a:rPr lang="en-MY" dirty="0">
                <a:latin typeface="Times New Roman" panose="02020603050405020304" pitchFamily="18" charset="0"/>
              </a:rPr>
              <a:t>characteristics: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MY" dirty="0">
                <a:latin typeface="Times New Roman" panose="02020603050405020304" pitchFamily="18" charset="0"/>
              </a:rPr>
              <a:t>L</a:t>
            </a:r>
            <a:r>
              <a:rPr lang="en-MY" baseline="-25000" dirty="0">
                <a:latin typeface="Times New Roman" panose="02020603050405020304" pitchFamily="18" charset="0"/>
              </a:rPr>
              <a:t>0</a:t>
            </a:r>
            <a:r>
              <a:rPr lang="en-MY" dirty="0">
                <a:latin typeface="Times New Roman" panose="02020603050405020304" pitchFamily="18" charset="0"/>
              </a:rPr>
              <a:t>-C</a:t>
            </a:r>
            <a:r>
              <a:rPr lang="en-MY" baseline="-25000" dirty="0">
                <a:latin typeface="Times New Roman" panose="02020603050405020304" pitchFamily="18" charset="0"/>
              </a:rPr>
              <a:t>0</a:t>
            </a:r>
            <a:r>
              <a:rPr lang="en-MY" dirty="0">
                <a:latin typeface="Times New Roman" panose="02020603050405020304" pitchFamily="18" charset="0"/>
              </a:rPr>
              <a:t>-r</a:t>
            </a:r>
            <a:r>
              <a:rPr lang="en-MY" baseline="-25000" dirty="0">
                <a:latin typeface="Times New Roman" panose="02020603050405020304" pitchFamily="18" charset="0"/>
              </a:rPr>
              <a:t>0</a:t>
            </a:r>
            <a:r>
              <a:rPr lang="en-MY" dirty="0">
                <a:latin typeface="Times New Roman" panose="02020603050405020304" pitchFamily="18" charset="0"/>
              </a:rPr>
              <a:t> circuit, generates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MY" dirty="0">
                <a:latin typeface="Times New Roman" panose="02020603050405020304" pitchFamily="18" charset="0"/>
              </a:rPr>
              <a:t>Damped sinusoidal current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MY" dirty="0">
                <a:latin typeface="Times New Roman" panose="02020603050405020304" pitchFamily="18" charset="0"/>
              </a:rPr>
              <a:t>T=2</a:t>
            </a:r>
            <a:r>
              <a:rPr lang="en-MY" dirty="0">
                <a:latin typeface="Symbol" panose="05050102010706020507" pitchFamily="18" charset="2"/>
              </a:rPr>
              <a:t>p</a:t>
            </a:r>
            <a:r>
              <a:rPr lang="en-MY" dirty="0">
                <a:latin typeface="Times New Roman" panose="02020603050405020304" pitchFamily="18" charset="0"/>
              </a:rPr>
              <a:t>(L</a:t>
            </a:r>
            <a:r>
              <a:rPr lang="en-MY" baseline="-25000" dirty="0">
                <a:latin typeface="Times New Roman" panose="02020603050405020304" pitchFamily="18" charset="0"/>
              </a:rPr>
              <a:t>0</a:t>
            </a:r>
            <a:r>
              <a:rPr lang="en-MY" dirty="0">
                <a:latin typeface="Times New Roman" panose="02020603050405020304" pitchFamily="18" charset="0"/>
              </a:rPr>
              <a:t>C</a:t>
            </a:r>
            <a:r>
              <a:rPr lang="en-MY" baseline="-25000" dirty="0">
                <a:latin typeface="Times New Roman" panose="02020603050405020304" pitchFamily="18" charset="0"/>
              </a:rPr>
              <a:t>0</a:t>
            </a:r>
            <a:r>
              <a:rPr lang="en-MY" dirty="0">
                <a:latin typeface="Times New Roman" panose="02020603050405020304" pitchFamily="18" charset="0"/>
              </a:rPr>
              <a:t>)</a:t>
            </a:r>
            <a:r>
              <a:rPr lang="en-MY" baseline="30000" dirty="0">
                <a:latin typeface="Times New Roman" panose="02020603050405020304" pitchFamily="18" charset="0"/>
              </a:rPr>
              <a:t>0.5</a:t>
            </a:r>
            <a:endParaRPr lang="en-MY" dirty="0">
              <a:latin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MY" dirty="0">
                <a:latin typeface="Times New Roman" panose="02020603050405020304" pitchFamily="18" charset="0"/>
              </a:rPr>
              <a:t>I</a:t>
            </a:r>
            <a:r>
              <a:rPr lang="en-MY" baseline="-25000" dirty="0">
                <a:latin typeface="Times New Roman" panose="02020603050405020304" pitchFamily="18" charset="0"/>
              </a:rPr>
              <a:t>0</a:t>
            </a:r>
            <a:r>
              <a:rPr lang="en-MY" dirty="0">
                <a:latin typeface="Times New Roman" panose="02020603050405020304" pitchFamily="18" charset="0"/>
              </a:rPr>
              <a:t>=V</a:t>
            </a:r>
            <a:r>
              <a:rPr lang="en-MY" baseline="-25000" dirty="0">
                <a:latin typeface="Times New Roman" panose="02020603050405020304" pitchFamily="18" charset="0"/>
              </a:rPr>
              <a:t>0</a:t>
            </a:r>
            <a:r>
              <a:rPr lang="en-MY" dirty="0">
                <a:latin typeface="Times New Roman" panose="02020603050405020304" pitchFamily="18" charset="0"/>
              </a:rPr>
              <a:t>/(L</a:t>
            </a:r>
            <a:r>
              <a:rPr lang="en-MY" baseline="-25000" dirty="0">
                <a:latin typeface="Times New Roman" panose="02020603050405020304" pitchFamily="18" charset="0"/>
              </a:rPr>
              <a:t>0</a:t>
            </a:r>
            <a:r>
              <a:rPr lang="en-MY" dirty="0">
                <a:latin typeface="Times New Roman" panose="02020603050405020304" pitchFamily="18" charset="0"/>
              </a:rPr>
              <a:t>/C</a:t>
            </a:r>
            <a:r>
              <a:rPr lang="en-MY" baseline="-25000" dirty="0">
                <a:latin typeface="Times New Roman" panose="02020603050405020304" pitchFamily="18" charset="0"/>
              </a:rPr>
              <a:t>0</a:t>
            </a:r>
            <a:r>
              <a:rPr lang="en-MY" dirty="0">
                <a:latin typeface="Times New Roman" panose="02020603050405020304" pitchFamily="18" charset="0"/>
              </a:rPr>
              <a:t>)</a:t>
            </a:r>
            <a:r>
              <a:rPr lang="en-MY" baseline="30000" dirty="0">
                <a:latin typeface="Times New Roman" panose="02020603050405020304" pitchFamily="18" charset="0"/>
              </a:rPr>
              <a:t>0.5</a:t>
            </a:r>
            <a:endParaRPr lang="en-MY" dirty="0">
              <a:latin typeface="Times New Roman" panose="02020603050405020304" pitchFamily="18" charset="0"/>
            </a:endParaRPr>
          </a:p>
        </p:txBody>
      </p:sp>
      <p:pic>
        <p:nvPicPr>
          <p:cNvPr id="15363" name="Picture 4" descr="C:\Users\Sing\Desktop\Picture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6925" y="3141663"/>
            <a:ext cx="26098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1877</Words>
  <Application>Microsoft Office PowerPoint</Application>
  <PresentationFormat>On-screen Show (4:3)</PresentationFormat>
  <Paragraphs>269</Paragraphs>
  <Slides>55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Office Theme</vt:lpstr>
      <vt:lpstr>Slide</vt:lpstr>
      <vt:lpstr>Picture</vt:lpstr>
      <vt:lpstr>Exploring the Plasma Focus-From Electrodynamics to Radiative Collapse </vt:lpstr>
      <vt:lpstr>    Computations suggest radiative collapse even in small PF devices, opening a new frontier in our multi-faceted numerical journey. This review starts from the basics, then touch on insights distilled by our efforts, and proceeds to the barely glimpsed world of radiatively-collapsed high energy density (HED) in the PF.  A schematic of the talk is summarised in the figure below. </vt:lpstr>
      <vt:lpstr>Range of Plasma Focus machines</vt:lpstr>
      <vt:lpstr>PowerPoint Presentation</vt:lpstr>
      <vt:lpstr>PowerPoint Presentation</vt:lpstr>
      <vt:lpstr>  Emissions from the PF Pinch region</vt:lpstr>
      <vt:lpstr>Plasma Focus- Numerical Experiments</vt:lpstr>
      <vt:lpstr>L0-C0-r0 Discharge</vt:lpstr>
      <vt:lpstr>Capacitor bank discharged into short-circuit </vt:lpstr>
      <vt:lpstr>Plasma focus circuit</vt:lpstr>
      <vt:lpstr>Capacitor bank discharged into PF tube</vt:lpstr>
      <vt:lpstr>Capacitor bank- no load (SC) vs into PF tube</vt:lpstr>
      <vt:lpstr>Diagnostics from modelling: The Model Schematic</vt:lpstr>
      <vt:lpstr>THE PLASMA FOCUS</vt:lpstr>
      <vt:lpstr>Two Main Phases of the Plasma Focus</vt:lpstr>
      <vt:lpstr>Schematic of Code</vt:lpstr>
      <vt:lpstr>Axial Phase (I) snow-plow model- 2 coupled equations for 2 variables z and I</vt:lpstr>
      <vt:lpstr>Additional Equations</vt:lpstr>
      <vt:lpstr>Analyse these 2 coupled Equations by dimensional analysis</vt:lpstr>
      <vt:lpstr>2 Non-dimensionalised axial phase equations</vt:lpstr>
      <vt:lpstr>Axial Transit Time &amp; 2 scaling parameters</vt:lpstr>
      <vt:lpstr>Radial Phase Slug Model</vt:lpstr>
      <vt:lpstr>Radial phase (II) – 4 coupled equations 4 variables rs, rp, zf and I </vt:lpstr>
      <vt:lpstr>Additional Equations for Radial Phase</vt:lpstr>
      <vt:lpstr>Normalisation of radial phase equations</vt:lpstr>
      <vt:lpstr>Normalised radial equations- 4 coupled equations for 4 variables</vt:lpstr>
      <vt:lpstr>Characteristic radial transit time</vt:lpstr>
      <vt:lpstr>Reflected Shock (III) Phase, 4 coupled equations for 4 variables, rr, rp, zf &amp; I </vt:lpstr>
      <vt:lpstr>Additional Equations for RS Phase</vt:lpstr>
      <vt:lpstr>Pinch Phase (IV) - 4 coupled equations with 4 variables -  rp, zf , I &amp; Q</vt:lpstr>
      <vt:lpstr>Additional Equations-Pinch Phase</vt:lpstr>
      <vt:lpstr>Additional Equations – Pinch Phase</vt:lpstr>
      <vt:lpstr>Additional Equations- Pinch Phase</vt:lpstr>
      <vt:lpstr>Post-Pinch axial phase (V)- 2 coupled equations with 2 variables</vt:lpstr>
      <vt:lpstr>Integration of equations- scheme</vt:lpstr>
      <vt:lpstr>Connecting code and reality- fitting the computed current waveform to the measured waveform</vt:lpstr>
      <vt:lpstr>Significance of Itotal current fitting</vt:lpstr>
      <vt:lpstr>Fitting Procedure- the 5-point fit</vt:lpstr>
      <vt:lpstr>Once fitted, the code outputs the properties of the PF</vt:lpstr>
      <vt:lpstr>Recent results from our numerical experiments suggest the possibility of radiative collapse (limited by plasma self-absorption) occurring in even small plasma focus devices. Hence a timely review of our numerical exploration of the multi-faceted world of the plasma focus is presented. This is meant to be a comprehensive wide-ranging survey of our numerical journey- starting from the basics, touching on insights distilled by our efforts, to the barely glimpsed world of radiatively-collapsed high energy density (HED) which our code is helping to reveal. A schematic of the talk is summarised in the figure below. </vt:lpstr>
      <vt:lpstr>Applications of the Code</vt:lpstr>
      <vt:lpstr>Insights from code</vt:lpstr>
      <vt:lpstr>Radiative Cooling and Collapse</vt:lpstr>
      <vt:lpstr>Reduced P-B limit for high Z gases</vt:lpstr>
      <vt:lpstr>Bennett Pinch-Plasma Pressure balances Magnetic Field</vt:lpstr>
      <vt:lpstr>Radiative collapse starts- intense radiation cools plasma, leading to lower plasma pressure, dQ/dt term dominated by radiation </vt:lpstr>
      <vt:lpstr>Radiative collapse continues- plasma density increases, plasma begins to absorb its own radiation- becoming partially opaque to its own radiation</vt:lpstr>
      <vt:lpstr>Radiative collapse stops- plasma density is so high that plasma absorbs sufficient radiation from its volume to stop the radiative collapse</vt:lpstr>
      <vt:lpstr>Pinch expands-  radiation becomes insignificant;  Joule heating now dominates dQ/dt term</vt:lpstr>
      <vt:lpstr>Observation of radiative collapse in INTI PFCurrent fitting for 0.5 Torr Kr</vt:lpstr>
      <vt:lpstr>Computed Radial Trajectory  showing Radiative Collapse</vt:lpstr>
      <vt:lpstr>Correlating Radiative Collapse with Line Radiation Power Normalisation: I: 145 kA, kp: 0.0014, Pline: 3.7 TW</vt:lpstr>
      <vt:lpstr> Correlating RC Trajectory with Pline</vt:lpstr>
      <vt:lpstr>PF1000- 23 kV 1.1 MA pinch current: Pinch radius ratio versus pressure: Comparison of code with time-resolved imaging-   * from Experiments and Simulations on the Possibility of Radiative Collapse in the Plasma Focus PF-1000-  M. Akel, J. Cikhardt, P. Kubes, H.-J. Kunze, S. Lee,  M. Paduch, and S. H. Saw-  PLASMA 2015, Warsaw, September 7-11, 2015</vt:lpstr>
      <vt:lpstr>Conclusion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Sing</dc:creator>
  <cp:lastModifiedBy>Sing</cp:lastModifiedBy>
  <cp:revision>74</cp:revision>
  <dcterms:created xsi:type="dcterms:W3CDTF">2015-10-18T03:49:55Z</dcterms:created>
  <dcterms:modified xsi:type="dcterms:W3CDTF">2015-11-04T08:52:34Z</dcterms:modified>
</cp:coreProperties>
</file>